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1837" r:id="rId2"/>
    <p:sldId id="1916" r:id="rId3"/>
    <p:sldId id="1854" r:id="rId4"/>
    <p:sldId id="2041" r:id="rId5"/>
    <p:sldId id="1746" r:id="rId6"/>
    <p:sldId id="1843" r:id="rId7"/>
    <p:sldId id="1874" r:id="rId8"/>
    <p:sldId id="2011" r:id="rId9"/>
    <p:sldId id="1918" r:id="rId10"/>
    <p:sldId id="1931" r:id="rId11"/>
    <p:sldId id="2051" r:id="rId12"/>
    <p:sldId id="1933" r:id="rId13"/>
    <p:sldId id="1919" r:id="rId14"/>
    <p:sldId id="2033" r:id="rId15"/>
    <p:sldId id="2035" r:id="rId16"/>
    <p:sldId id="2052" r:id="rId17"/>
    <p:sldId id="2056" r:id="rId18"/>
    <p:sldId id="2049" r:id="rId19"/>
    <p:sldId id="2048" r:id="rId20"/>
    <p:sldId id="2055" r:id="rId21"/>
    <p:sldId id="2062" r:id="rId22"/>
    <p:sldId id="2112" r:id="rId23"/>
    <p:sldId id="2076" r:id="rId24"/>
    <p:sldId id="2077" r:id="rId25"/>
    <p:sldId id="2119" r:id="rId26"/>
    <p:sldId id="2120" r:id="rId27"/>
    <p:sldId id="2078" r:id="rId28"/>
    <p:sldId id="2115" r:id="rId29"/>
    <p:sldId id="2116" r:id="rId30"/>
    <p:sldId id="2117" r:id="rId31"/>
    <p:sldId id="2059" r:id="rId32"/>
    <p:sldId id="2125" r:id="rId33"/>
    <p:sldId id="2126" r:id="rId34"/>
    <p:sldId id="2079" r:id="rId35"/>
    <p:sldId id="2121" r:id="rId36"/>
    <p:sldId id="2131" r:id="rId37"/>
    <p:sldId id="2132" r:id="rId38"/>
    <p:sldId id="2064" r:id="rId39"/>
    <p:sldId id="2057" r:id="rId40"/>
    <p:sldId id="2123" r:id="rId41"/>
    <p:sldId id="2124" r:id="rId42"/>
    <p:sldId id="2127" r:id="rId43"/>
    <p:sldId id="2129" r:id="rId44"/>
    <p:sldId id="2128" r:id="rId45"/>
    <p:sldId id="2086" r:id="rId46"/>
    <p:sldId id="2063" r:id="rId47"/>
    <p:sldId id="2134" r:id="rId48"/>
    <p:sldId id="2135" r:id="rId49"/>
    <p:sldId id="2088" r:id="rId50"/>
    <p:sldId id="2136" r:id="rId51"/>
    <p:sldId id="2137" r:id="rId52"/>
    <p:sldId id="2138" r:id="rId53"/>
    <p:sldId id="2139" r:id="rId54"/>
    <p:sldId id="2140" r:id="rId55"/>
    <p:sldId id="2141" r:id="rId56"/>
    <p:sldId id="2142" r:id="rId57"/>
    <p:sldId id="2144" r:id="rId58"/>
    <p:sldId id="2143" r:id="rId59"/>
    <p:sldId id="2145" r:id="rId60"/>
    <p:sldId id="2146" r:id="rId61"/>
    <p:sldId id="2147" r:id="rId62"/>
    <p:sldId id="2153" r:id="rId63"/>
    <p:sldId id="1945" r:id="rId64"/>
    <p:sldId id="2071" r:id="rId65"/>
    <p:sldId id="2072" r:id="rId66"/>
    <p:sldId id="2073" r:id="rId67"/>
    <p:sldId id="2074" r:id="rId68"/>
    <p:sldId id="2075" r:id="rId69"/>
    <p:sldId id="2065" r:id="rId70"/>
    <p:sldId id="1970" r:id="rId71"/>
    <p:sldId id="1971" r:id="rId72"/>
    <p:sldId id="2025" r:id="rId73"/>
    <p:sldId id="2026" r:id="rId74"/>
    <p:sldId id="2027" r:id="rId75"/>
    <p:sldId id="1997" r:id="rId76"/>
    <p:sldId id="2089" r:id="rId77"/>
    <p:sldId id="2090" r:id="rId78"/>
    <p:sldId id="2091" r:id="rId79"/>
    <p:sldId id="2092" r:id="rId80"/>
    <p:sldId id="2094" r:id="rId81"/>
    <p:sldId id="2095" r:id="rId82"/>
    <p:sldId id="2096" r:id="rId83"/>
    <p:sldId id="2097" r:id="rId84"/>
    <p:sldId id="2098" r:id="rId85"/>
    <p:sldId id="2099" r:id="rId86"/>
    <p:sldId id="2100" r:id="rId87"/>
    <p:sldId id="2101" r:id="rId88"/>
    <p:sldId id="2102" r:id="rId89"/>
    <p:sldId id="2103" r:id="rId90"/>
    <p:sldId id="2107" r:id="rId91"/>
    <p:sldId id="2108" r:id="rId92"/>
    <p:sldId id="2109" r:id="rId93"/>
    <p:sldId id="2110" r:id="rId94"/>
    <p:sldId id="2148" r:id="rId95"/>
    <p:sldId id="2149" r:id="rId96"/>
    <p:sldId id="2150" r:id="rId97"/>
    <p:sldId id="2151" r:id="rId98"/>
    <p:sldId id="2152" r:id="rId99"/>
    <p:sldId id="1824" r:id="rId100"/>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65647" autoAdjust="0"/>
  </p:normalViewPr>
  <p:slideViewPr>
    <p:cSldViewPr>
      <p:cViewPr varScale="1">
        <p:scale>
          <a:sx n="49" d="100"/>
          <a:sy n="49" d="100"/>
        </p:scale>
        <p:origin x="174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807EE88-6927-415E-842C-B3706FEB7608}" type="datetimeFigureOut">
              <a:rPr lang="ja-JP" altLang="en-US"/>
              <a:pPr>
                <a:defRPr/>
              </a:pPr>
              <a:t>2016/2/23</a:t>
            </a:fld>
            <a:endParaRPr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0417EC1B-1F1C-4A4D-AFD6-579FDF41CAD1}" type="slidenum">
              <a:rPr lang="ja-JP" altLang="en-US"/>
              <a:pPr>
                <a:defRPr/>
              </a:pPr>
              <a:t>‹#›</a:t>
            </a:fld>
            <a:endParaRPr lang="ja-JP" altLang="en-US"/>
          </a:p>
        </p:txBody>
      </p:sp>
    </p:spTree>
    <p:extLst>
      <p:ext uri="{BB962C8B-B14F-4D97-AF65-F5344CB8AC3E}">
        <p14:creationId xmlns:p14="http://schemas.microsoft.com/office/powerpoint/2010/main" val="2339447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394" tIns="45697" rIns="91394" bIns="4569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394" tIns="45697" rIns="91394" bIns="45697" rtlCol="0"/>
          <a:lstStyle>
            <a:lvl1pPr algn="r" eaLnBrk="1" fontAlgn="auto" hangingPunct="1">
              <a:spcBef>
                <a:spcPts val="0"/>
              </a:spcBef>
              <a:spcAft>
                <a:spcPts val="0"/>
              </a:spcAft>
              <a:defRPr sz="1200">
                <a:latin typeface="+mn-lt"/>
                <a:ea typeface="+mn-ea"/>
              </a:defRPr>
            </a:lvl1pPr>
          </a:lstStyle>
          <a:p>
            <a:pPr>
              <a:defRPr/>
            </a:pPr>
            <a:fld id="{AB9F5EAE-5F9A-40E5-8A00-2CBFE0E3921A}" type="datetimeFigureOut">
              <a:rPr lang="ja-JP" altLang="en-US"/>
              <a:pPr>
                <a:defRPr/>
              </a:pPr>
              <a:t>2016/2/23</a:t>
            </a:fld>
            <a:endParaRPr lang="ja-JP" altLang="en-US" dirty="0"/>
          </a:p>
        </p:txBody>
      </p:sp>
      <p:sp>
        <p:nvSpPr>
          <p:cNvPr id="4" name="スライド イメージ プレースホル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94" tIns="45697" rIns="91394" bIns="45697" rtlCol="0" anchor="ctr"/>
          <a:lstStyle/>
          <a:p>
            <a:pPr lvl="0"/>
            <a:endParaRPr lang="ja-JP" altLang="en-US" noProof="0" dirty="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394" tIns="45697" rIns="91394" bIns="45697"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394" tIns="45697" rIns="91394" bIns="4569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394" tIns="45697" rIns="91394" bIns="45697" rtlCol="0" anchor="b"/>
          <a:lstStyle>
            <a:lvl1pPr algn="r" eaLnBrk="1" fontAlgn="auto" hangingPunct="1">
              <a:spcBef>
                <a:spcPts val="0"/>
              </a:spcBef>
              <a:spcAft>
                <a:spcPts val="0"/>
              </a:spcAft>
              <a:defRPr sz="1200">
                <a:latin typeface="+mn-lt"/>
                <a:ea typeface="+mn-ea"/>
              </a:defRPr>
            </a:lvl1pPr>
          </a:lstStyle>
          <a:p>
            <a:pPr>
              <a:defRPr/>
            </a:pPr>
            <a:fld id="{3C8540C2-7113-477A-B7A2-D701F3BF936C}" type="slidenum">
              <a:rPr lang="ja-JP" altLang="en-US"/>
              <a:pPr>
                <a:defRPr/>
              </a:pPr>
              <a:t>‹#›</a:t>
            </a:fld>
            <a:endParaRPr lang="ja-JP" altLang="en-US" dirty="0"/>
          </a:p>
        </p:txBody>
      </p:sp>
    </p:spTree>
    <p:extLst>
      <p:ext uri="{BB962C8B-B14F-4D97-AF65-F5344CB8AC3E}">
        <p14:creationId xmlns:p14="http://schemas.microsoft.com/office/powerpoint/2010/main" val="1375570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D6AB71-DB73-46E4-A464-49DD2861F9B6}" type="slidenum">
              <a:rPr lang="ja-JP" altLang="en-US" smtClean="0"/>
              <a:pPr fontAlgn="base">
                <a:spcBef>
                  <a:spcPct val="0"/>
                </a:spcBef>
                <a:spcAft>
                  <a:spcPct val="0"/>
                </a:spcAft>
              </a:pPr>
              <a:t>1</a:t>
            </a:fld>
            <a:endParaRPr lang="ja-JP" altLang="en-US" dirty="0" smtClean="0"/>
          </a:p>
        </p:txBody>
      </p:sp>
    </p:spTree>
    <p:extLst>
      <p:ext uri="{BB962C8B-B14F-4D97-AF65-F5344CB8AC3E}">
        <p14:creationId xmlns:p14="http://schemas.microsoft.com/office/powerpoint/2010/main" val="519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689C572-4482-4F5D-B1CC-942055B959DB}" type="slidenum">
              <a:rPr lang="ja-JP" altLang="en-US" smtClean="0"/>
              <a:pPr fontAlgn="base">
                <a:spcBef>
                  <a:spcPct val="0"/>
                </a:spcBef>
                <a:spcAft>
                  <a:spcPct val="0"/>
                </a:spcAft>
              </a:pPr>
              <a:t>11</a:t>
            </a:fld>
            <a:endParaRPr lang="ja-JP" altLang="en-US" dirty="0" smtClean="0"/>
          </a:p>
        </p:txBody>
      </p:sp>
    </p:spTree>
    <p:extLst>
      <p:ext uri="{BB962C8B-B14F-4D97-AF65-F5344CB8AC3E}">
        <p14:creationId xmlns:p14="http://schemas.microsoft.com/office/powerpoint/2010/main" val="10425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78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E1D3CB8-17E9-4CA8-8D2C-582BCB41CBA3}" type="slidenum">
              <a:rPr lang="ja-JP" altLang="en-US" smtClean="0"/>
              <a:pPr fontAlgn="base">
                <a:spcBef>
                  <a:spcPct val="0"/>
                </a:spcBef>
                <a:spcAft>
                  <a:spcPct val="0"/>
                </a:spcAft>
              </a:pPr>
              <a:t>12</a:t>
            </a:fld>
            <a:endParaRPr lang="ja-JP" altLang="en-US" dirty="0" smtClean="0"/>
          </a:p>
        </p:txBody>
      </p:sp>
    </p:spTree>
    <p:extLst>
      <p:ext uri="{BB962C8B-B14F-4D97-AF65-F5344CB8AC3E}">
        <p14:creationId xmlns:p14="http://schemas.microsoft.com/office/powerpoint/2010/main" val="252635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F1314BA-D5B1-4893-BDD0-B3EB0B39AB15}" type="slidenum">
              <a:rPr lang="ja-JP" altLang="en-US" smtClean="0"/>
              <a:pPr fontAlgn="base">
                <a:spcBef>
                  <a:spcPct val="0"/>
                </a:spcBef>
                <a:spcAft>
                  <a:spcPct val="0"/>
                </a:spcAft>
              </a:pPr>
              <a:t>13</a:t>
            </a:fld>
            <a:endParaRPr lang="ja-JP" altLang="en-US" dirty="0" smtClean="0"/>
          </a:p>
        </p:txBody>
      </p:sp>
    </p:spTree>
    <p:extLst>
      <p:ext uri="{BB962C8B-B14F-4D97-AF65-F5344CB8AC3E}">
        <p14:creationId xmlns:p14="http://schemas.microsoft.com/office/powerpoint/2010/main" val="175587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7680048-BA8A-4449-A513-A2C22B487FFC}" type="slidenum">
              <a:rPr lang="ja-JP" altLang="en-US" smtClean="0"/>
              <a:pPr fontAlgn="base">
                <a:spcBef>
                  <a:spcPct val="0"/>
                </a:spcBef>
                <a:spcAft>
                  <a:spcPct val="0"/>
                </a:spcAft>
              </a:pPr>
              <a:t>14</a:t>
            </a:fld>
            <a:endParaRPr lang="ja-JP" altLang="en-US" dirty="0" smtClean="0"/>
          </a:p>
        </p:txBody>
      </p:sp>
    </p:spTree>
    <p:extLst>
      <p:ext uri="{BB962C8B-B14F-4D97-AF65-F5344CB8AC3E}">
        <p14:creationId xmlns:p14="http://schemas.microsoft.com/office/powerpoint/2010/main" val="71789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D215845-E6DD-4CF3-AC4C-DED7BC39E1D5}" type="slidenum">
              <a:rPr lang="ja-JP" altLang="en-US" smtClean="0"/>
              <a:pPr fontAlgn="base">
                <a:spcBef>
                  <a:spcPct val="0"/>
                </a:spcBef>
                <a:spcAft>
                  <a:spcPct val="0"/>
                </a:spcAft>
              </a:pPr>
              <a:t>15</a:t>
            </a:fld>
            <a:endParaRPr lang="ja-JP" altLang="en-US" dirty="0" smtClean="0"/>
          </a:p>
        </p:txBody>
      </p:sp>
    </p:spTree>
    <p:extLst>
      <p:ext uri="{BB962C8B-B14F-4D97-AF65-F5344CB8AC3E}">
        <p14:creationId xmlns:p14="http://schemas.microsoft.com/office/powerpoint/2010/main" val="245265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B7A9200F-F0F2-4954-B1E2-F96426C0165F}" type="slidenum">
              <a:rPr lang="ja-JP" altLang="en-US" smtClean="0"/>
              <a:pPr>
                <a:defRPr/>
              </a:pPr>
              <a:t>16</a:t>
            </a:fld>
            <a:endParaRPr lang="ja-JP" altLang="en-US" dirty="0"/>
          </a:p>
        </p:txBody>
      </p:sp>
    </p:spTree>
    <p:extLst>
      <p:ext uri="{BB962C8B-B14F-4D97-AF65-F5344CB8AC3E}">
        <p14:creationId xmlns:p14="http://schemas.microsoft.com/office/powerpoint/2010/main" val="138204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1CD1CF7-6A42-43A0-9BCF-8F180FB15841}" type="slidenum">
              <a:rPr lang="ja-JP" altLang="en-US" smtClean="0"/>
              <a:pPr fontAlgn="base">
                <a:spcBef>
                  <a:spcPct val="0"/>
                </a:spcBef>
                <a:spcAft>
                  <a:spcPct val="0"/>
                </a:spcAft>
              </a:pPr>
              <a:t>17</a:t>
            </a:fld>
            <a:endParaRPr lang="ja-JP" altLang="en-US" dirty="0" smtClean="0"/>
          </a:p>
        </p:txBody>
      </p:sp>
    </p:spTree>
    <p:extLst>
      <p:ext uri="{BB962C8B-B14F-4D97-AF65-F5344CB8AC3E}">
        <p14:creationId xmlns:p14="http://schemas.microsoft.com/office/powerpoint/2010/main" val="398576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6DA061-0097-40D2-AB2A-9773EA39B961}" type="slidenum">
              <a:rPr lang="ja-JP" altLang="en-US" smtClean="0"/>
              <a:pPr fontAlgn="base">
                <a:spcBef>
                  <a:spcPct val="0"/>
                </a:spcBef>
                <a:spcAft>
                  <a:spcPct val="0"/>
                </a:spcAft>
              </a:pPr>
              <a:t>19</a:t>
            </a:fld>
            <a:endParaRPr lang="ja-JP" altLang="en-US" dirty="0" smtClean="0"/>
          </a:p>
        </p:txBody>
      </p:sp>
    </p:spTree>
    <p:extLst>
      <p:ext uri="{BB962C8B-B14F-4D97-AF65-F5344CB8AC3E}">
        <p14:creationId xmlns:p14="http://schemas.microsoft.com/office/powerpoint/2010/main" val="344014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47C1F36-AE84-448A-8C2B-3D5FC893D852}" type="slidenum">
              <a:rPr lang="ja-JP" altLang="en-US" smtClean="0"/>
              <a:pPr fontAlgn="base">
                <a:spcBef>
                  <a:spcPct val="0"/>
                </a:spcBef>
                <a:spcAft>
                  <a:spcPct val="0"/>
                </a:spcAft>
              </a:pPr>
              <a:t>20</a:t>
            </a:fld>
            <a:endParaRPr lang="ja-JP" altLang="en-US" smtClean="0"/>
          </a:p>
        </p:txBody>
      </p:sp>
    </p:spTree>
    <p:extLst>
      <p:ext uri="{BB962C8B-B14F-4D97-AF65-F5344CB8AC3E}">
        <p14:creationId xmlns:p14="http://schemas.microsoft.com/office/powerpoint/2010/main" val="100813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93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D5A7C4D-3E2F-447D-83CE-56E57D2ECDF0}" type="slidenum">
              <a:rPr lang="ja-JP" altLang="en-US" smtClean="0"/>
              <a:pPr fontAlgn="base">
                <a:spcBef>
                  <a:spcPct val="0"/>
                </a:spcBef>
                <a:spcAft>
                  <a:spcPct val="0"/>
                </a:spcAft>
              </a:pPr>
              <a:t>21</a:t>
            </a:fld>
            <a:endParaRPr lang="ja-JP" altLang="en-US" smtClean="0"/>
          </a:p>
        </p:txBody>
      </p:sp>
    </p:spTree>
    <p:extLst>
      <p:ext uri="{BB962C8B-B14F-4D97-AF65-F5344CB8AC3E}">
        <p14:creationId xmlns:p14="http://schemas.microsoft.com/office/powerpoint/2010/main" val="22362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81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633005F-6541-4876-A525-4833EFA3ADCB}" type="slidenum">
              <a:rPr lang="ja-JP" altLang="en-US" smtClean="0"/>
              <a:pPr fontAlgn="base">
                <a:spcBef>
                  <a:spcPct val="0"/>
                </a:spcBef>
                <a:spcAft>
                  <a:spcPct val="0"/>
                </a:spcAft>
              </a:pPr>
              <a:t>2</a:t>
            </a:fld>
            <a:endParaRPr lang="ja-JP" altLang="en-US" dirty="0" smtClean="0"/>
          </a:p>
        </p:txBody>
      </p:sp>
    </p:spTree>
    <p:extLst>
      <p:ext uri="{BB962C8B-B14F-4D97-AF65-F5344CB8AC3E}">
        <p14:creationId xmlns:p14="http://schemas.microsoft.com/office/powerpoint/2010/main" val="206699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28</a:t>
            </a:fld>
            <a:endParaRPr lang="ja-JP" altLang="en-US" dirty="0"/>
          </a:p>
        </p:txBody>
      </p:sp>
    </p:spTree>
    <p:extLst>
      <p:ext uri="{BB962C8B-B14F-4D97-AF65-F5344CB8AC3E}">
        <p14:creationId xmlns:p14="http://schemas.microsoft.com/office/powerpoint/2010/main" val="3596062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29</a:t>
            </a:fld>
            <a:endParaRPr lang="ja-JP" altLang="en-US" dirty="0"/>
          </a:p>
        </p:txBody>
      </p:sp>
    </p:spTree>
    <p:extLst>
      <p:ext uri="{BB962C8B-B14F-4D97-AF65-F5344CB8AC3E}">
        <p14:creationId xmlns:p14="http://schemas.microsoft.com/office/powerpoint/2010/main" val="82282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32</a:t>
            </a:fld>
            <a:endParaRPr lang="ja-JP" altLang="en-US" dirty="0"/>
          </a:p>
        </p:txBody>
      </p:sp>
    </p:spTree>
    <p:extLst>
      <p:ext uri="{BB962C8B-B14F-4D97-AF65-F5344CB8AC3E}">
        <p14:creationId xmlns:p14="http://schemas.microsoft.com/office/powerpoint/2010/main" val="332887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33</a:t>
            </a:fld>
            <a:endParaRPr lang="ja-JP" altLang="en-US" dirty="0"/>
          </a:p>
        </p:txBody>
      </p:sp>
    </p:spTree>
    <p:extLst>
      <p:ext uri="{BB962C8B-B14F-4D97-AF65-F5344CB8AC3E}">
        <p14:creationId xmlns:p14="http://schemas.microsoft.com/office/powerpoint/2010/main" val="493168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187F1D5-289B-4BCD-81C7-BA22ABAF57F2}" type="slidenum">
              <a:rPr lang="ja-JP" altLang="en-US" smtClean="0"/>
              <a:pPr fontAlgn="base">
                <a:spcBef>
                  <a:spcPct val="0"/>
                </a:spcBef>
                <a:spcAft>
                  <a:spcPct val="0"/>
                </a:spcAft>
              </a:pPr>
              <a:t>38</a:t>
            </a:fld>
            <a:endParaRPr lang="ja-JP" altLang="en-US" smtClean="0"/>
          </a:p>
        </p:txBody>
      </p:sp>
    </p:spTree>
    <p:extLst>
      <p:ext uri="{BB962C8B-B14F-4D97-AF65-F5344CB8AC3E}">
        <p14:creationId xmlns:p14="http://schemas.microsoft.com/office/powerpoint/2010/main" val="2954617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187F1D5-289B-4BCD-81C7-BA22ABAF57F2}" type="slidenum">
              <a:rPr lang="ja-JP" altLang="en-US" smtClean="0"/>
              <a:pPr fontAlgn="base">
                <a:spcBef>
                  <a:spcPct val="0"/>
                </a:spcBef>
                <a:spcAft>
                  <a:spcPct val="0"/>
                </a:spcAft>
              </a:pPr>
              <a:t>45</a:t>
            </a:fld>
            <a:endParaRPr lang="ja-JP" altLang="en-US" smtClean="0"/>
          </a:p>
        </p:txBody>
      </p:sp>
    </p:spTree>
    <p:extLst>
      <p:ext uri="{BB962C8B-B14F-4D97-AF65-F5344CB8AC3E}">
        <p14:creationId xmlns:p14="http://schemas.microsoft.com/office/powerpoint/2010/main" val="3327139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61C3F5F-9AC9-434E-B260-E964C6CF442C}" type="slidenum">
              <a:rPr lang="ja-JP" altLang="en-US" smtClean="0"/>
              <a:pPr fontAlgn="base">
                <a:spcBef>
                  <a:spcPct val="0"/>
                </a:spcBef>
                <a:spcAft>
                  <a:spcPct val="0"/>
                </a:spcAft>
              </a:pPr>
              <a:t>46</a:t>
            </a:fld>
            <a:endParaRPr lang="ja-JP" altLang="en-US" smtClean="0"/>
          </a:p>
        </p:txBody>
      </p:sp>
    </p:spTree>
    <p:extLst>
      <p:ext uri="{BB962C8B-B14F-4D97-AF65-F5344CB8AC3E}">
        <p14:creationId xmlns:p14="http://schemas.microsoft.com/office/powerpoint/2010/main" val="1507649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49</a:t>
            </a:fld>
            <a:endParaRPr lang="ja-JP" altLang="en-US" dirty="0"/>
          </a:p>
        </p:txBody>
      </p:sp>
    </p:spTree>
    <p:extLst>
      <p:ext uri="{BB962C8B-B14F-4D97-AF65-F5344CB8AC3E}">
        <p14:creationId xmlns:p14="http://schemas.microsoft.com/office/powerpoint/2010/main" val="228991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53</a:t>
            </a:fld>
            <a:endParaRPr lang="ja-JP" altLang="en-US" dirty="0"/>
          </a:p>
        </p:txBody>
      </p:sp>
    </p:spTree>
    <p:extLst>
      <p:ext uri="{BB962C8B-B14F-4D97-AF65-F5344CB8AC3E}">
        <p14:creationId xmlns:p14="http://schemas.microsoft.com/office/powerpoint/2010/main" val="2506152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54</a:t>
            </a:fld>
            <a:endParaRPr lang="ja-JP" altLang="en-US" dirty="0"/>
          </a:p>
        </p:txBody>
      </p:sp>
    </p:spTree>
    <p:extLst>
      <p:ext uri="{BB962C8B-B14F-4D97-AF65-F5344CB8AC3E}">
        <p14:creationId xmlns:p14="http://schemas.microsoft.com/office/powerpoint/2010/main" val="167172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02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C1B78E8-DDCD-4831-B84E-2C8AA8CBDFDF}" type="slidenum">
              <a:rPr lang="ja-JP" altLang="en-US" smtClean="0"/>
              <a:pPr fontAlgn="base">
                <a:spcBef>
                  <a:spcPct val="0"/>
                </a:spcBef>
                <a:spcAft>
                  <a:spcPct val="0"/>
                </a:spcAft>
              </a:pPr>
              <a:t>3</a:t>
            </a:fld>
            <a:endParaRPr lang="ja-JP" altLang="en-US" dirty="0" smtClean="0"/>
          </a:p>
        </p:txBody>
      </p:sp>
    </p:spTree>
    <p:extLst>
      <p:ext uri="{BB962C8B-B14F-4D97-AF65-F5344CB8AC3E}">
        <p14:creationId xmlns:p14="http://schemas.microsoft.com/office/powerpoint/2010/main" val="54351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F1F35344-FA80-4371-BDAF-3ADEE223FA77}" type="slidenum">
              <a:rPr lang="ja-JP" altLang="en-US" smtClean="0"/>
              <a:pPr fontAlgn="base">
                <a:spcBef>
                  <a:spcPct val="0"/>
                </a:spcBef>
                <a:spcAft>
                  <a:spcPct val="0"/>
                </a:spcAft>
              </a:pPr>
              <a:t>63</a:t>
            </a:fld>
            <a:endParaRPr lang="ja-JP" altLang="en-US" smtClean="0"/>
          </a:p>
        </p:txBody>
      </p:sp>
    </p:spTree>
    <p:extLst>
      <p:ext uri="{BB962C8B-B14F-4D97-AF65-F5344CB8AC3E}">
        <p14:creationId xmlns:p14="http://schemas.microsoft.com/office/powerpoint/2010/main" val="4053991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885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5D53057-CED4-4A64-A07B-EC0AF298E79F}" type="slidenum">
              <a:rPr lang="ja-JP" altLang="en-US" smtClean="0"/>
              <a:pPr fontAlgn="base">
                <a:spcBef>
                  <a:spcPct val="0"/>
                </a:spcBef>
                <a:spcAft>
                  <a:spcPct val="0"/>
                </a:spcAft>
              </a:pPr>
              <a:t>64</a:t>
            </a:fld>
            <a:endParaRPr lang="ja-JP" altLang="en-US" smtClean="0"/>
          </a:p>
        </p:txBody>
      </p:sp>
    </p:spTree>
    <p:extLst>
      <p:ext uri="{BB962C8B-B14F-4D97-AF65-F5344CB8AC3E}">
        <p14:creationId xmlns:p14="http://schemas.microsoft.com/office/powerpoint/2010/main" val="3711576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09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B28F5F2-D37B-4F8F-8CA0-264C2DF0D007}" type="slidenum">
              <a:rPr lang="ja-JP" altLang="en-US" smtClean="0"/>
              <a:pPr fontAlgn="base">
                <a:spcBef>
                  <a:spcPct val="0"/>
                </a:spcBef>
                <a:spcAft>
                  <a:spcPct val="0"/>
                </a:spcAft>
              </a:pPr>
              <a:t>65</a:t>
            </a:fld>
            <a:endParaRPr lang="ja-JP" altLang="en-US" smtClean="0"/>
          </a:p>
        </p:txBody>
      </p:sp>
    </p:spTree>
    <p:extLst>
      <p:ext uri="{BB962C8B-B14F-4D97-AF65-F5344CB8AC3E}">
        <p14:creationId xmlns:p14="http://schemas.microsoft.com/office/powerpoint/2010/main" val="4265269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3E51842-C8F5-474D-A331-18CB08E605CC}" type="slidenum">
              <a:rPr lang="ja-JP" altLang="en-US" smtClean="0"/>
              <a:pPr fontAlgn="base">
                <a:spcBef>
                  <a:spcPct val="0"/>
                </a:spcBef>
                <a:spcAft>
                  <a:spcPct val="0"/>
                </a:spcAft>
              </a:pPr>
              <a:t>70</a:t>
            </a:fld>
            <a:endParaRPr lang="ja-JP" altLang="en-US" smtClean="0"/>
          </a:p>
        </p:txBody>
      </p:sp>
    </p:spTree>
    <p:extLst>
      <p:ext uri="{BB962C8B-B14F-4D97-AF65-F5344CB8AC3E}">
        <p14:creationId xmlns:p14="http://schemas.microsoft.com/office/powerpoint/2010/main" val="2619020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11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978237-66DC-47F6-A7E9-14573BE11943}" type="slidenum">
              <a:rPr lang="ja-JP" altLang="en-US" smtClean="0"/>
              <a:pPr fontAlgn="base">
                <a:spcBef>
                  <a:spcPct val="0"/>
                </a:spcBef>
                <a:spcAft>
                  <a:spcPct val="0"/>
                </a:spcAft>
              </a:pPr>
              <a:t>71</a:t>
            </a:fld>
            <a:endParaRPr lang="ja-JP" altLang="en-US" smtClean="0"/>
          </a:p>
        </p:txBody>
      </p:sp>
    </p:spTree>
    <p:extLst>
      <p:ext uri="{BB962C8B-B14F-4D97-AF65-F5344CB8AC3E}">
        <p14:creationId xmlns:p14="http://schemas.microsoft.com/office/powerpoint/2010/main" val="1080188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bwMode="auto">
          <a:xfrm>
            <a:off x="903288" y="741363"/>
            <a:ext cx="4929187"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72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320CA11-A2E3-4261-A13B-A1A4E9753EA3}" type="slidenum">
              <a:rPr lang="ja-JP" altLang="en-US" smtClean="0">
                <a:solidFill>
                  <a:srgbClr val="000000"/>
                </a:solidFill>
              </a:rPr>
              <a:pPr fontAlgn="base">
                <a:spcBef>
                  <a:spcPct val="0"/>
                </a:spcBef>
                <a:spcAft>
                  <a:spcPct val="0"/>
                </a:spcAft>
              </a:pPr>
              <a:t>72</a:t>
            </a:fld>
            <a:endParaRPr lang="ja-JP" altLang="en-US" smtClean="0">
              <a:solidFill>
                <a:srgbClr val="000000"/>
              </a:solidFill>
            </a:endParaRPr>
          </a:p>
        </p:txBody>
      </p:sp>
    </p:spTree>
    <p:extLst>
      <p:ext uri="{BB962C8B-B14F-4D97-AF65-F5344CB8AC3E}">
        <p14:creationId xmlns:p14="http://schemas.microsoft.com/office/powerpoint/2010/main" val="1093315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8CFA3F4-FA5D-4D39-82DC-4F79DF9E1D10}" type="slidenum">
              <a:rPr lang="ja-JP" altLang="en-US" smtClean="0"/>
              <a:pPr fontAlgn="base">
                <a:spcBef>
                  <a:spcPct val="0"/>
                </a:spcBef>
                <a:spcAft>
                  <a:spcPct val="0"/>
                </a:spcAft>
              </a:pPr>
              <a:t>73</a:t>
            </a:fld>
            <a:endParaRPr lang="ja-JP" altLang="en-US" smtClean="0"/>
          </a:p>
        </p:txBody>
      </p:sp>
    </p:spTree>
    <p:extLst>
      <p:ext uri="{BB962C8B-B14F-4D97-AF65-F5344CB8AC3E}">
        <p14:creationId xmlns:p14="http://schemas.microsoft.com/office/powerpoint/2010/main" val="3980652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13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845907B-AFE6-40C3-8686-542FDBAD9AFA}" type="slidenum">
              <a:rPr lang="ja-JP" altLang="en-US" smtClean="0"/>
              <a:pPr fontAlgn="base">
                <a:spcBef>
                  <a:spcPct val="0"/>
                </a:spcBef>
                <a:spcAft>
                  <a:spcPct val="0"/>
                </a:spcAft>
              </a:pPr>
              <a:t>74</a:t>
            </a:fld>
            <a:endParaRPr lang="ja-JP" altLang="en-US" smtClean="0"/>
          </a:p>
        </p:txBody>
      </p:sp>
    </p:spTree>
    <p:extLst>
      <p:ext uri="{BB962C8B-B14F-4D97-AF65-F5344CB8AC3E}">
        <p14:creationId xmlns:p14="http://schemas.microsoft.com/office/powerpoint/2010/main" val="3278787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34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1817A0D-66CE-4178-B9B9-8820C18F05B3}" type="slidenum">
              <a:rPr lang="ja-JP" altLang="en-US" smtClean="0"/>
              <a:pPr fontAlgn="base">
                <a:spcBef>
                  <a:spcPct val="0"/>
                </a:spcBef>
                <a:spcAft>
                  <a:spcPct val="0"/>
                </a:spcAft>
              </a:pPr>
              <a:t>75</a:t>
            </a:fld>
            <a:endParaRPr lang="ja-JP" altLang="en-US" smtClean="0"/>
          </a:p>
        </p:txBody>
      </p:sp>
    </p:spTree>
    <p:extLst>
      <p:ext uri="{BB962C8B-B14F-4D97-AF65-F5344CB8AC3E}">
        <p14:creationId xmlns:p14="http://schemas.microsoft.com/office/powerpoint/2010/main" val="1389769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76</a:t>
            </a:fld>
            <a:endParaRPr kumimoji="1" lang="ja-JP" altLang="en-US" dirty="0"/>
          </a:p>
        </p:txBody>
      </p:sp>
    </p:spTree>
    <p:extLst>
      <p:ext uri="{BB962C8B-B14F-4D97-AF65-F5344CB8AC3E}">
        <p14:creationId xmlns:p14="http://schemas.microsoft.com/office/powerpoint/2010/main" val="17552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74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355F7DF-AA40-4BAD-A334-3E9837FA0BF4}" type="slidenum">
              <a:rPr lang="ja-JP" altLang="en-US" smtClean="0"/>
              <a:pPr fontAlgn="base">
                <a:spcBef>
                  <a:spcPct val="0"/>
                </a:spcBef>
                <a:spcAft>
                  <a:spcPct val="0"/>
                </a:spcAft>
              </a:pPr>
              <a:t>5</a:t>
            </a:fld>
            <a:endParaRPr lang="ja-JP" altLang="en-US" dirty="0" smtClean="0"/>
          </a:p>
        </p:txBody>
      </p:sp>
    </p:spTree>
    <p:extLst>
      <p:ext uri="{BB962C8B-B14F-4D97-AF65-F5344CB8AC3E}">
        <p14:creationId xmlns:p14="http://schemas.microsoft.com/office/powerpoint/2010/main" val="2059432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77</a:t>
            </a:fld>
            <a:endParaRPr kumimoji="1" lang="ja-JP" altLang="en-US" dirty="0"/>
          </a:p>
        </p:txBody>
      </p:sp>
    </p:spTree>
    <p:extLst>
      <p:ext uri="{BB962C8B-B14F-4D97-AF65-F5344CB8AC3E}">
        <p14:creationId xmlns:p14="http://schemas.microsoft.com/office/powerpoint/2010/main" val="2157906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78</a:t>
            </a:fld>
            <a:endParaRPr kumimoji="1" lang="ja-JP" altLang="en-US" dirty="0"/>
          </a:p>
        </p:txBody>
      </p:sp>
    </p:spTree>
    <p:extLst>
      <p:ext uri="{BB962C8B-B14F-4D97-AF65-F5344CB8AC3E}">
        <p14:creationId xmlns:p14="http://schemas.microsoft.com/office/powerpoint/2010/main" val="288985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79</a:t>
            </a:fld>
            <a:endParaRPr kumimoji="1" lang="ja-JP" altLang="en-US" dirty="0"/>
          </a:p>
        </p:txBody>
      </p:sp>
    </p:spTree>
    <p:extLst>
      <p:ext uri="{BB962C8B-B14F-4D97-AF65-F5344CB8AC3E}">
        <p14:creationId xmlns:p14="http://schemas.microsoft.com/office/powerpoint/2010/main" val="129984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80</a:t>
            </a:fld>
            <a:endParaRPr kumimoji="1" lang="ja-JP" altLang="en-US" dirty="0"/>
          </a:p>
        </p:txBody>
      </p:sp>
    </p:spTree>
    <p:extLst>
      <p:ext uri="{BB962C8B-B14F-4D97-AF65-F5344CB8AC3E}">
        <p14:creationId xmlns:p14="http://schemas.microsoft.com/office/powerpoint/2010/main" val="3420362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81</a:t>
            </a:fld>
            <a:endParaRPr kumimoji="1" lang="ja-JP" altLang="en-US" dirty="0"/>
          </a:p>
        </p:txBody>
      </p:sp>
    </p:spTree>
    <p:extLst>
      <p:ext uri="{BB962C8B-B14F-4D97-AF65-F5344CB8AC3E}">
        <p14:creationId xmlns:p14="http://schemas.microsoft.com/office/powerpoint/2010/main" val="3069793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82</a:t>
            </a:fld>
            <a:endParaRPr kumimoji="1" lang="ja-JP" altLang="en-US" dirty="0"/>
          </a:p>
        </p:txBody>
      </p:sp>
    </p:spTree>
    <p:extLst>
      <p:ext uri="{BB962C8B-B14F-4D97-AF65-F5344CB8AC3E}">
        <p14:creationId xmlns:p14="http://schemas.microsoft.com/office/powerpoint/2010/main" val="1944505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85</a:t>
            </a:fld>
            <a:endParaRPr kumimoji="1" lang="ja-JP" altLang="en-US" dirty="0"/>
          </a:p>
        </p:txBody>
      </p:sp>
    </p:spTree>
    <p:extLst>
      <p:ext uri="{BB962C8B-B14F-4D97-AF65-F5344CB8AC3E}">
        <p14:creationId xmlns:p14="http://schemas.microsoft.com/office/powerpoint/2010/main" val="335720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89</a:t>
            </a:fld>
            <a:endParaRPr kumimoji="1" lang="ja-JP" altLang="en-US" dirty="0"/>
          </a:p>
        </p:txBody>
      </p:sp>
    </p:spTree>
    <p:extLst>
      <p:ext uri="{BB962C8B-B14F-4D97-AF65-F5344CB8AC3E}">
        <p14:creationId xmlns:p14="http://schemas.microsoft.com/office/powerpoint/2010/main" val="3553686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FDFD2AA6-A834-446F-8DC8-039B3BC56659}" type="slidenum">
              <a:rPr altLang="ja-JP" smtClean="0">
                <a:latin typeface="Calibri" pitchFamily="34" charset="0"/>
                <a:ea typeface="ＭＳ Ｐゴシック" charset="-128"/>
              </a:rPr>
              <a:pPr fontAlgn="base">
                <a:spcBef>
                  <a:spcPct val="0"/>
                </a:spcBef>
                <a:spcAft>
                  <a:spcPct val="0"/>
                </a:spcAft>
              </a:pPr>
              <a:t>92</a:t>
            </a:fld>
            <a:endParaRPr altLang="ja-JP" smtClean="0">
              <a:latin typeface="Calibri" pitchFamily="34" charset="0"/>
              <a:ea typeface="ＭＳ Ｐゴシック" charset="-128"/>
            </a:endParaRPr>
          </a:p>
        </p:txBody>
      </p:sp>
    </p:spTree>
    <p:extLst>
      <p:ext uri="{BB962C8B-B14F-4D97-AF65-F5344CB8AC3E}">
        <p14:creationId xmlns:p14="http://schemas.microsoft.com/office/powerpoint/2010/main" val="3713371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90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2D5F1F5-A2A1-4396-BB09-390FEE4E5504}" type="slidenum">
              <a:rPr lang="ja-JP" altLang="en-US" smtClean="0"/>
              <a:pPr fontAlgn="base">
                <a:spcBef>
                  <a:spcPct val="0"/>
                </a:spcBef>
                <a:spcAft>
                  <a:spcPct val="0"/>
                </a:spcAft>
              </a:pPr>
              <a:t>99</a:t>
            </a:fld>
            <a:endParaRPr lang="ja-JP" altLang="en-US" smtClean="0"/>
          </a:p>
        </p:txBody>
      </p:sp>
    </p:spTree>
    <p:extLst>
      <p:ext uri="{BB962C8B-B14F-4D97-AF65-F5344CB8AC3E}">
        <p14:creationId xmlns:p14="http://schemas.microsoft.com/office/powerpoint/2010/main" val="339045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36C2C87-92C7-4C5A-A1A5-08C3D972661D}" type="slidenum">
              <a:rPr lang="ja-JP" altLang="en-US" smtClean="0"/>
              <a:pPr fontAlgn="base">
                <a:spcBef>
                  <a:spcPct val="0"/>
                </a:spcBef>
                <a:spcAft>
                  <a:spcPct val="0"/>
                </a:spcAft>
              </a:pPr>
              <a:t>6</a:t>
            </a:fld>
            <a:endParaRPr lang="ja-JP" altLang="en-US" dirty="0" smtClean="0"/>
          </a:p>
        </p:txBody>
      </p:sp>
    </p:spTree>
    <p:extLst>
      <p:ext uri="{BB962C8B-B14F-4D97-AF65-F5344CB8AC3E}">
        <p14:creationId xmlns:p14="http://schemas.microsoft.com/office/powerpoint/2010/main" val="14128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215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02B97F3-CE15-47F7-83B2-2E79E34E8354}" type="slidenum">
              <a:rPr lang="ja-JP" altLang="en-US" smtClean="0"/>
              <a:pPr fontAlgn="base">
                <a:spcBef>
                  <a:spcPct val="0"/>
                </a:spcBef>
                <a:spcAft>
                  <a:spcPct val="0"/>
                </a:spcAft>
              </a:pPr>
              <a:t>7</a:t>
            </a:fld>
            <a:endParaRPr lang="ja-JP" altLang="en-US" dirty="0" smtClean="0"/>
          </a:p>
        </p:txBody>
      </p:sp>
    </p:spTree>
    <p:extLst>
      <p:ext uri="{BB962C8B-B14F-4D97-AF65-F5344CB8AC3E}">
        <p14:creationId xmlns:p14="http://schemas.microsoft.com/office/powerpoint/2010/main" val="117863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23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8BB4D04-454E-487D-B6F5-5FEF1BC5B2FD}" type="slidenum">
              <a:rPr lang="ja-JP" altLang="en-US" smtClean="0"/>
              <a:pPr fontAlgn="base">
                <a:spcBef>
                  <a:spcPct val="0"/>
                </a:spcBef>
                <a:spcAft>
                  <a:spcPct val="0"/>
                </a:spcAft>
              </a:pPr>
              <a:t>8</a:t>
            </a:fld>
            <a:endParaRPr lang="ja-JP" altLang="en-US" dirty="0" smtClean="0"/>
          </a:p>
        </p:txBody>
      </p:sp>
    </p:spTree>
    <p:extLst>
      <p:ext uri="{BB962C8B-B14F-4D97-AF65-F5344CB8AC3E}">
        <p14:creationId xmlns:p14="http://schemas.microsoft.com/office/powerpoint/2010/main" val="393934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E4B94E-ADE6-41B4-94D9-ADB59A4C9E8E}" type="slidenum">
              <a:rPr lang="ja-JP" altLang="en-US" smtClean="0"/>
              <a:pPr fontAlgn="base">
                <a:spcBef>
                  <a:spcPct val="0"/>
                </a:spcBef>
                <a:spcAft>
                  <a:spcPct val="0"/>
                </a:spcAft>
              </a:pPr>
              <a:t>9</a:t>
            </a:fld>
            <a:endParaRPr lang="ja-JP" altLang="en-US" dirty="0" smtClean="0"/>
          </a:p>
        </p:txBody>
      </p:sp>
    </p:spTree>
    <p:extLst>
      <p:ext uri="{BB962C8B-B14F-4D97-AF65-F5344CB8AC3E}">
        <p14:creationId xmlns:p14="http://schemas.microsoft.com/office/powerpoint/2010/main" val="61369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37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8D4800A-74C5-4545-972E-1FB0B76DFAB0}" type="slidenum">
              <a:rPr lang="ja-JP" altLang="en-US" smtClean="0"/>
              <a:pPr fontAlgn="base">
                <a:spcBef>
                  <a:spcPct val="0"/>
                </a:spcBef>
                <a:spcAft>
                  <a:spcPct val="0"/>
                </a:spcAft>
              </a:pPr>
              <a:t>10</a:t>
            </a:fld>
            <a:endParaRPr lang="ja-JP" altLang="en-US" dirty="0" smtClean="0"/>
          </a:p>
        </p:txBody>
      </p:sp>
    </p:spTree>
    <p:extLst>
      <p:ext uri="{BB962C8B-B14F-4D97-AF65-F5344CB8AC3E}">
        <p14:creationId xmlns:p14="http://schemas.microsoft.com/office/powerpoint/2010/main" val="10498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5BF698-FAD0-4A33-93AB-A711EA4D1F7C}" type="datetimeFigureOut">
              <a:rPr lang="ja-JP" altLang="en-US"/>
              <a:pPr>
                <a:defRPr/>
              </a:pPr>
              <a:t>2016/2/23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9C63456-757B-40A4-953B-1A0762661075}" type="slidenum">
              <a:rPr lang="ja-JP" altLang="en-US"/>
              <a:pPr>
                <a:defRPr/>
              </a:pPr>
              <a:t>‹#›</a:t>
            </a:fld>
            <a:endParaRPr lang="ja-JP" altLang="en-US" dirty="0"/>
          </a:p>
        </p:txBody>
      </p:sp>
    </p:spTree>
    <p:extLst>
      <p:ext uri="{BB962C8B-B14F-4D97-AF65-F5344CB8AC3E}">
        <p14:creationId xmlns:p14="http://schemas.microsoft.com/office/powerpoint/2010/main" val="153533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7EE4A4F-2842-4364-92F3-2ADF235A1B3D}" type="datetimeFigureOut">
              <a:rPr lang="ja-JP" altLang="en-US"/>
              <a:pPr>
                <a:defRPr/>
              </a:pPr>
              <a:t>2016/2/23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AA5FDFA-A16C-41B2-841C-CE168C0E4894}" type="slidenum">
              <a:rPr lang="ja-JP" altLang="en-US"/>
              <a:pPr>
                <a:defRPr/>
              </a:pPr>
              <a:t>‹#›</a:t>
            </a:fld>
            <a:endParaRPr lang="ja-JP" altLang="en-US" dirty="0"/>
          </a:p>
        </p:txBody>
      </p:sp>
    </p:spTree>
    <p:extLst>
      <p:ext uri="{BB962C8B-B14F-4D97-AF65-F5344CB8AC3E}">
        <p14:creationId xmlns:p14="http://schemas.microsoft.com/office/powerpoint/2010/main" val="48246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6D80AD8-9D11-49A4-BFD1-C32DC4D08A7B}" type="datetimeFigureOut">
              <a:rPr lang="ja-JP" altLang="en-US"/>
              <a:pPr>
                <a:defRPr/>
              </a:pPr>
              <a:t>2016/2/23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D66A3A6-2493-4637-90C6-B342176ACC19}" type="slidenum">
              <a:rPr lang="ja-JP" altLang="en-US"/>
              <a:pPr>
                <a:defRPr/>
              </a:pPr>
              <a:t>‹#›</a:t>
            </a:fld>
            <a:endParaRPr lang="ja-JP" altLang="en-US" dirty="0"/>
          </a:p>
        </p:txBody>
      </p:sp>
    </p:spTree>
    <p:extLst>
      <p:ext uri="{BB962C8B-B14F-4D97-AF65-F5344CB8AC3E}">
        <p14:creationId xmlns:p14="http://schemas.microsoft.com/office/powerpoint/2010/main" val="2778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solidFill>
                  <a:prstClr val="black">
                    <a:tint val="75000"/>
                  </a:prstClr>
                </a:solidFill>
              </a:defRPr>
            </a:lvl1pPr>
          </a:lstStyle>
          <a:p>
            <a:pPr>
              <a:defRPr/>
            </a:pPr>
            <a:fld id="{C6531A63-0430-4B3B-B49D-F4BCC3DA8C13}" type="slidenum">
              <a:rPr lang="ja-JP" altLang="en-US"/>
              <a:pPr>
                <a:defRPr/>
              </a:pPr>
              <a:t>‹#›</a:t>
            </a:fld>
            <a:endParaRPr lang="ja-JP" altLang="en-US"/>
          </a:p>
        </p:txBody>
      </p:sp>
    </p:spTree>
    <p:extLst>
      <p:ext uri="{BB962C8B-B14F-4D97-AF65-F5344CB8AC3E}">
        <p14:creationId xmlns:p14="http://schemas.microsoft.com/office/powerpoint/2010/main" val="11553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47343B91-5E67-40EF-A17B-D1C4929F1255}" type="slidenum">
              <a:rPr lang="en-US" altLang="ja-JP"/>
              <a:pPr/>
              <a:t>‹#›</a:t>
            </a:fld>
            <a:endParaRPr lang="en-US" altLang="ja-JP"/>
          </a:p>
        </p:txBody>
      </p:sp>
    </p:spTree>
    <p:extLst>
      <p:ext uri="{BB962C8B-B14F-4D97-AF65-F5344CB8AC3E}">
        <p14:creationId xmlns:p14="http://schemas.microsoft.com/office/powerpoint/2010/main" val="163207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C69A4D-603A-4F48-915B-AB9D4438A6F4}" type="datetimeFigureOut">
              <a:rPr lang="ja-JP" altLang="en-US"/>
              <a:pPr>
                <a:defRPr/>
              </a:pPr>
              <a:t>2016/2/23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87D918C-C31F-4256-AFA0-DA0F76B95858}" type="slidenum">
              <a:rPr lang="ja-JP" altLang="en-US"/>
              <a:pPr>
                <a:defRPr/>
              </a:pPr>
              <a:t>‹#›</a:t>
            </a:fld>
            <a:endParaRPr lang="ja-JP" altLang="en-US" dirty="0"/>
          </a:p>
        </p:txBody>
      </p:sp>
    </p:spTree>
    <p:extLst>
      <p:ext uri="{BB962C8B-B14F-4D97-AF65-F5344CB8AC3E}">
        <p14:creationId xmlns:p14="http://schemas.microsoft.com/office/powerpoint/2010/main" val="1628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A37527E-CCC2-4409-A0B9-43AA2BF44736}" type="datetimeFigureOut">
              <a:rPr lang="ja-JP" altLang="en-US"/>
              <a:pPr>
                <a:defRPr/>
              </a:pPr>
              <a:t>2016/2/23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4BE395-F1EF-400B-AFED-54AAB9D13BE4}" type="slidenum">
              <a:rPr lang="ja-JP" altLang="en-US"/>
              <a:pPr>
                <a:defRPr/>
              </a:pPr>
              <a:t>‹#›</a:t>
            </a:fld>
            <a:endParaRPr lang="ja-JP" altLang="en-US" dirty="0"/>
          </a:p>
        </p:txBody>
      </p:sp>
    </p:spTree>
    <p:extLst>
      <p:ext uri="{BB962C8B-B14F-4D97-AF65-F5344CB8AC3E}">
        <p14:creationId xmlns:p14="http://schemas.microsoft.com/office/powerpoint/2010/main" val="67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2550A63-675D-4141-87A7-65935B0CB0E3}" type="datetimeFigureOut">
              <a:rPr lang="ja-JP" altLang="en-US"/>
              <a:pPr>
                <a:defRPr/>
              </a:pPr>
              <a:t>2016/2/23</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7D8DE3-C20D-4C45-AC5D-071BB5FA1D2E}" type="slidenum">
              <a:rPr lang="ja-JP" altLang="en-US"/>
              <a:pPr>
                <a:defRPr/>
              </a:pPr>
              <a:t>‹#›</a:t>
            </a:fld>
            <a:endParaRPr lang="ja-JP" altLang="en-US" dirty="0"/>
          </a:p>
        </p:txBody>
      </p:sp>
    </p:spTree>
    <p:extLst>
      <p:ext uri="{BB962C8B-B14F-4D97-AF65-F5344CB8AC3E}">
        <p14:creationId xmlns:p14="http://schemas.microsoft.com/office/powerpoint/2010/main" val="275048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2B5EE5D-4EE5-40E7-BEC6-33199C5B9CE5}" type="datetimeFigureOut">
              <a:rPr lang="ja-JP" altLang="en-US"/>
              <a:pPr>
                <a:defRPr/>
              </a:pPr>
              <a:t>2016/2/23</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181FC09-F53A-4FA8-8BC9-3C4B7279B68F}" type="slidenum">
              <a:rPr lang="ja-JP" altLang="en-US"/>
              <a:pPr>
                <a:defRPr/>
              </a:pPr>
              <a:t>‹#›</a:t>
            </a:fld>
            <a:endParaRPr lang="ja-JP" altLang="en-US" dirty="0"/>
          </a:p>
        </p:txBody>
      </p:sp>
    </p:spTree>
    <p:extLst>
      <p:ext uri="{BB962C8B-B14F-4D97-AF65-F5344CB8AC3E}">
        <p14:creationId xmlns:p14="http://schemas.microsoft.com/office/powerpoint/2010/main" val="34042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CF1A8DB-50B8-4D95-8847-6314049E3321}" type="datetimeFigureOut">
              <a:rPr lang="ja-JP" altLang="en-US"/>
              <a:pPr>
                <a:defRPr/>
              </a:pPr>
              <a:t>2016/2/23</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E3A4F98-7589-499E-B36D-E015E9FF5775}" type="slidenum">
              <a:rPr lang="ja-JP" altLang="en-US"/>
              <a:pPr>
                <a:defRPr/>
              </a:pPr>
              <a:t>‹#›</a:t>
            </a:fld>
            <a:endParaRPr lang="ja-JP" altLang="en-US" dirty="0"/>
          </a:p>
        </p:txBody>
      </p:sp>
    </p:spTree>
    <p:extLst>
      <p:ext uri="{BB962C8B-B14F-4D97-AF65-F5344CB8AC3E}">
        <p14:creationId xmlns:p14="http://schemas.microsoft.com/office/powerpoint/2010/main" val="273751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8DE460D-6013-4C84-8C25-0D058E805555}" type="datetimeFigureOut">
              <a:rPr lang="ja-JP" altLang="en-US"/>
              <a:pPr>
                <a:defRPr/>
              </a:pPr>
              <a:t>2016/2/23</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97F7BCF-7E11-4BFD-85FA-4EA348C0A896}" type="slidenum">
              <a:rPr lang="ja-JP" altLang="en-US"/>
              <a:pPr>
                <a:defRPr/>
              </a:pPr>
              <a:t>‹#›</a:t>
            </a:fld>
            <a:endParaRPr lang="ja-JP" altLang="en-US" dirty="0"/>
          </a:p>
        </p:txBody>
      </p:sp>
    </p:spTree>
    <p:extLst>
      <p:ext uri="{BB962C8B-B14F-4D97-AF65-F5344CB8AC3E}">
        <p14:creationId xmlns:p14="http://schemas.microsoft.com/office/powerpoint/2010/main" val="72237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714A47B-1368-4130-ABB8-26B8E9BC7A38}" type="datetimeFigureOut">
              <a:rPr lang="ja-JP" altLang="en-US"/>
              <a:pPr>
                <a:defRPr/>
              </a:pPr>
              <a:t>2016/2/23</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9CA4DEF-5650-4A10-83A8-1C3F931CB954}" type="slidenum">
              <a:rPr lang="ja-JP" altLang="en-US"/>
              <a:pPr>
                <a:defRPr/>
              </a:pPr>
              <a:t>‹#›</a:t>
            </a:fld>
            <a:endParaRPr lang="ja-JP" altLang="en-US" dirty="0"/>
          </a:p>
        </p:txBody>
      </p:sp>
    </p:spTree>
    <p:extLst>
      <p:ext uri="{BB962C8B-B14F-4D97-AF65-F5344CB8AC3E}">
        <p14:creationId xmlns:p14="http://schemas.microsoft.com/office/powerpoint/2010/main" val="344560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30A12E-C4FB-4565-A0E6-B24D14C91F92}" type="datetimeFigureOut">
              <a:rPr lang="ja-JP" altLang="en-US"/>
              <a:pPr>
                <a:defRPr/>
              </a:pPr>
              <a:t>2016/2/23</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1D76F9-73E5-4585-BBD6-2F95B7B7AF05}" type="slidenum">
              <a:rPr lang="ja-JP" altLang="en-US"/>
              <a:pPr>
                <a:defRPr/>
              </a:pPr>
              <a:t>‹#›</a:t>
            </a:fld>
            <a:endParaRPr lang="ja-JP" altLang="en-US" dirty="0"/>
          </a:p>
        </p:txBody>
      </p:sp>
    </p:spTree>
    <p:extLst>
      <p:ext uri="{BB962C8B-B14F-4D97-AF65-F5344CB8AC3E}">
        <p14:creationId xmlns:p14="http://schemas.microsoft.com/office/powerpoint/2010/main" val="399129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BB6FED6-7A3C-42CB-8984-2C00D7A01F70}" type="datetimeFigureOut">
              <a:rPr lang="ja-JP" altLang="en-US"/>
              <a:pPr>
                <a:defRPr/>
              </a:pPr>
              <a:t>2016/2/23</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F35F51E-5AA3-4316-A132-123B0C894ABD}"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wmf"/><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07950" y="620713"/>
            <a:ext cx="8820150" cy="4608512"/>
          </a:xfrm>
        </p:spPr>
        <p:txBody>
          <a:bodyPr/>
          <a:lstStyle/>
          <a:p>
            <a:pPr eaLnBrk="1" hangingPunct="1"/>
            <a:r>
              <a:rPr lang="en-US" altLang="ja-JP" sz="5400" dirty="0" smtClean="0"/>
              <a:t/>
            </a:r>
            <a:br>
              <a:rPr lang="en-US" altLang="ja-JP" sz="5400" dirty="0" smtClean="0"/>
            </a:br>
            <a:r>
              <a:rPr lang="en-US" altLang="ja-JP" sz="5400" dirty="0" smtClean="0"/>
              <a:t/>
            </a:r>
            <a:br>
              <a:rPr lang="en-US" altLang="ja-JP" sz="5400" dirty="0" smtClean="0"/>
            </a:br>
            <a:r>
              <a:rPr lang="en-US" altLang="ja-JP" sz="8800" dirty="0" smtClean="0"/>
              <a:t/>
            </a:r>
            <a:br>
              <a:rPr lang="en-US" altLang="ja-JP" sz="8800" dirty="0" smtClean="0"/>
            </a:br>
            <a:r>
              <a:rPr lang="en-US" altLang="ja-JP" sz="8800" dirty="0" smtClean="0"/>
              <a:t/>
            </a:r>
            <a:br>
              <a:rPr lang="en-US" altLang="ja-JP" sz="8800" dirty="0" smtClean="0"/>
            </a:br>
            <a:r>
              <a:rPr lang="ja-JP" altLang="ja-JP" sz="9600" dirty="0" smtClean="0">
                <a:solidFill>
                  <a:srgbClr val="FF0000"/>
                </a:solidFill>
              </a:rPr>
              <a:t>検証</a:t>
            </a:r>
            <a:r>
              <a:rPr lang="ja-JP" altLang="en-US" sz="9600" dirty="0" smtClean="0">
                <a:solidFill>
                  <a:srgbClr val="FF0000"/>
                </a:solidFill>
              </a:rPr>
              <a:t>！</a:t>
            </a:r>
            <a:r>
              <a:rPr lang="en-US" altLang="ja-JP" sz="7200" dirty="0" smtClean="0">
                <a:solidFill>
                  <a:srgbClr val="FF0000"/>
                </a:solidFill>
              </a:rPr>
              <a:t/>
            </a:r>
            <a:br>
              <a:rPr lang="en-US" altLang="ja-JP" sz="7200" dirty="0" smtClean="0">
                <a:solidFill>
                  <a:srgbClr val="FF0000"/>
                </a:solidFill>
              </a:rPr>
            </a:br>
            <a:r>
              <a:rPr lang="ja-JP" altLang="en-US" sz="7200" dirty="0" smtClean="0">
                <a:solidFill>
                  <a:srgbClr val="FF0000"/>
                </a:solidFill>
              </a:rPr>
              <a:t>堺市の総合事業案</a:t>
            </a:r>
            <a:r>
              <a:rPr lang="ja-JP" altLang="en-US" sz="8000" dirty="0" smtClean="0"/>
              <a:t>　　　　</a:t>
            </a:r>
            <a:r>
              <a:rPr lang="en-US" altLang="ja-JP" sz="8000" dirty="0" smtClean="0"/>
              <a:t/>
            </a:r>
            <a:br>
              <a:rPr lang="en-US" altLang="ja-JP" sz="8000" dirty="0" smtClean="0"/>
            </a:br>
            <a:r>
              <a:rPr lang="en-US" altLang="ja-JP" sz="8800" dirty="0" smtClean="0"/>
              <a:t/>
            </a:r>
            <a:br>
              <a:rPr lang="en-US" altLang="ja-JP" sz="8800" dirty="0" smtClean="0"/>
            </a:br>
            <a:r>
              <a:rPr lang="en-US" altLang="ja-JP" sz="5400" dirty="0" smtClean="0"/>
              <a:t/>
            </a:r>
            <a:br>
              <a:rPr lang="en-US" altLang="ja-JP" sz="5400" dirty="0" smtClean="0"/>
            </a:br>
            <a:r>
              <a:rPr lang="ja-JP" altLang="ja-JP" sz="6000" dirty="0" smtClean="0"/>
              <a:t/>
            </a:r>
            <a:br>
              <a:rPr lang="ja-JP" altLang="ja-JP" sz="6000" dirty="0" smtClean="0"/>
            </a:br>
            <a:endParaRPr lang="ja-JP" altLang="en-US" sz="8000" b="1" i="1" dirty="0" smtClean="0">
              <a:solidFill>
                <a:srgbClr val="FF0000"/>
              </a:solidFill>
            </a:endParaRPr>
          </a:p>
        </p:txBody>
      </p:sp>
      <p:sp>
        <p:nvSpPr>
          <p:cNvPr id="7" name="正方形/長方形 6"/>
          <p:cNvSpPr/>
          <p:nvPr/>
        </p:nvSpPr>
        <p:spPr>
          <a:xfrm>
            <a:off x="468313" y="1268413"/>
            <a:ext cx="4751387"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3200" dirty="0">
              <a:solidFill>
                <a:schemeClr val="tx2">
                  <a:lumMod val="50000"/>
                </a:schemeClr>
              </a:solidFill>
            </a:endParaRPr>
          </a:p>
        </p:txBody>
      </p:sp>
      <p:sp>
        <p:nvSpPr>
          <p:cNvPr id="5" name="サブタイトル 2"/>
          <p:cNvSpPr>
            <a:spLocks noGrp="1"/>
          </p:cNvSpPr>
          <p:nvPr>
            <p:ph type="subTitle" idx="1"/>
          </p:nvPr>
        </p:nvSpPr>
        <p:spPr>
          <a:xfrm>
            <a:off x="395288" y="5876925"/>
            <a:ext cx="8353425" cy="792163"/>
          </a:xfrm>
        </p:spPr>
        <p:txBody>
          <a:bodyPr rtlCol="0">
            <a:normAutofit fontScale="85000" lnSpcReduction="20000"/>
          </a:bodyPr>
          <a:lstStyle/>
          <a:p>
            <a:pPr eaLnBrk="1" fontAlgn="auto" hangingPunct="1">
              <a:spcAft>
                <a:spcPts val="0"/>
              </a:spcAft>
              <a:defRPr/>
            </a:pPr>
            <a:r>
              <a:rPr lang="ja-JP" altLang="en-US" sz="1800" b="1" dirty="0" smtClean="0">
                <a:solidFill>
                  <a:schemeClr val="tx1"/>
                </a:solidFill>
              </a:rPr>
              <a:t>大阪社会保障推進協議会・介護保険対策委員</a:t>
            </a:r>
            <a:endParaRPr lang="en-US" altLang="ja-JP" sz="1800" b="1" dirty="0" smtClean="0">
              <a:solidFill>
                <a:schemeClr val="tx1"/>
              </a:solidFill>
            </a:endParaRPr>
          </a:p>
          <a:p>
            <a:pPr eaLnBrk="1" fontAlgn="auto" hangingPunct="1">
              <a:spcAft>
                <a:spcPts val="0"/>
              </a:spcAft>
              <a:defRPr/>
            </a:pPr>
            <a:r>
              <a:rPr lang="ja-JP" altLang="en-US" sz="3600" b="1" dirty="0" smtClean="0">
                <a:solidFill>
                  <a:schemeClr val="tx1"/>
                </a:solidFill>
              </a:rPr>
              <a:t>日下部　雅喜</a:t>
            </a:r>
            <a:endParaRPr lang="ja-JP" altLang="ja-JP" sz="3600" dirty="0" smtClean="0">
              <a:solidFill>
                <a:schemeClr val="tx1"/>
              </a:solidFill>
            </a:endParaRPr>
          </a:p>
          <a:p>
            <a:pPr eaLnBrk="1" fontAlgn="auto" hangingPunct="1">
              <a:spcAft>
                <a:spcPts val="0"/>
              </a:spcAft>
              <a:defRPr/>
            </a:pPr>
            <a:endParaRPr lang="ja-JP" altLang="en-US" dirty="0"/>
          </a:p>
        </p:txBody>
      </p:sp>
      <p:sp>
        <p:nvSpPr>
          <p:cNvPr id="5125" name="Rectangle 1"/>
          <p:cNvSpPr>
            <a:spLocks noChangeArrowheads="1"/>
          </p:cNvSpPr>
          <p:nvPr/>
        </p:nvSpPr>
        <p:spPr bwMode="auto">
          <a:xfrm>
            <a:off x="0" y="2854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2000" b="1" dirty="0" smtClean="0"/>
              <a:t>堺市</a:t>
            </a:r>
            <a:r>
              <a:rPr lang="ja-JP" altLang="ja-JP" sz="2000" b="1" dirty="0" smtClean="0"/>
              <a:t>介護</a:t>
            </a:r>
            <a:r>
              <a:rPr lang="ja-JP" altLang="ja-JP" sz="2000" b="1" dirty="0"/>
              <a:t>保険新総合事業</a:t>
            </a:r>
            <a:r>
              <a:rPr lang="en-US" altLang="ja-JP" sz="2000" b="1" dirty="0"/>
              <a:t>(</a:t>
            </a:r>
            <a:r>
              <a:rPr lang="ja-JP" altLang="ja-JP" sz="2000" b="1" dirty="0"/>
              <a:t>案</a:t>
            </a:r>
            <a:r>
              <a:rPr lang="en-US" altLang="ja-JP" sz="2000" b="1" dirty="0"/>
              <a:t>)</a:t>
            </a:r>
            <a:r>
              <a:rPr lang="ja-JP" altLang="ja-JP" sz="2000" b="1" dirty="0"/>
              <a:t>を学ぶ</a:t>
            </a:r>
            <a:r>
              <a:rPr lang="ja-JP" altLang="ja-JP" sz="2000" b="1" dirty="0" smtClean="0"/>
              <a:t>学習会</a:t>
            </a:r>
            <a:r>
              <a:rPr lang="ja-JP" altLang="en-US" sz="2000" dirty="0" smtClean="0"/>
              <a:t>　</a:t>
            </a:r>
            <a:r>
              <a:rPr lang="en-US" altLang="ja-JP" sz="2000" b="1" dirty="0" smtClean="0">
                <a:latin typeface="ＭＳ ゴシック" panose="020B0609070205080204" pitchFamily="49" charset="-128"/>
                <a:ea typeface="ＭＳ ゴシック" panose="020B0609070205080204" pitchFamily="49" charset="-128"/>
                <a:cs typeface="Times New Roman" panose="02020603050405020304" pitchFamily="18" charset="0"/>
              </a:rPr>
              <a:t>2016.2.25</a:t>
            </a:r>
            <a:r>
              <a:rPr lang="ja-JP" altLang="en-US" sz="2000" b="1" dirty="0" smtClean="0">
                <a:latin typeface="ＭＳ ゴシック" panose="020B0609070205080204" pitchFamily="49" charset="-128"/>
                <a:ea typeface="ＭＳ ゴシック" panose="020B0609070205080204" pitchFamily="49" charset="-128"/>
                <a:cs typeface="Times New Roman" panose="02020603050405020304" pitchFamily="18" charset="0"/>
              </a:rPr>
              <a:t>堺市役所地下大会議室</a:t>
            </a:r>
            <a:endParaRPr lang="ja-JP" altLang="ja-JP" sz="2000" b="1" dirty="0">
              <a:latin typeface="Arial" panose="020B0604020202020204" pitchFamily="34" charset="0"/>
              <a:ea typeface="ＭＳ ゴシック" panose="020B0609070205080204" pitchFamily="49"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74638"/>
            <a:ext cx="8785225" cy="922337"/>
          </a:xfrm>
          <a:solidFill>
            <a:schemeClr val="accent1">
              <a:lumMod val="40000"/>
              <a:lumOff val="60000"/>
            </a:schemeClr>
          </a:solidFill>
        </p:spPr>
        <p:txBody>
          <a:bodyPr rtlCol="0">
            <a:noAutofit/>
          </a:bodyPr>
          <a:lstStyle/>
          <a:p>
            <a:pPr eaLnBrk="1" fontAlgn="auto" hangingPunct="1">
              <a:spcAft>
                <a:spcPts val="0"/>
              </a:spcAft>
              <a:defRPr/>
            </a:pPr>
            <a:r>
              <a:rPr lang="ja-JP" altLang="en-US" sz="4000" dirty="0" smtClean="0"/>
              <a:t>「地域支援事業への移行時期」</a:t>
            </a:r>
            <a:r>
              <a:rPr lang="en-US" altLang="ja-JP" sz="2800" dirty="0" smtClean="0"/>
              <a:t/>
            </a:r>
            <a:br>
              <a:rPr lang="en-US" altLang="ja-JP" sz="2800" dirty="0" smtClean="0"/>
            </a:br>
            <a:r>
              <a:rPr lang="ja-JP" altLang="en-US" sz="2400" dirty="0" smtClean="0"/>
              <a:t>全国</a:t>
            </a:r>
            <a:r>
              <a:rPr lang="en-US" altLang="ja-JP" sz="2400" dirty="0" smtClean="0"/>
              <a:t>1579</a:t>
            </a:r>
            <a:r>
              <a:rPr lang="ja-JP" altLang="en-US" sz="2400" dirty="0" smtClean="0"/>
              <a:t>自治体（広域連合含む）（厚労省調査</a:t>
            </a:r>
            <a:r>
              <a:rPr lang="en-US" altLang="ja-JP" sz="2400" dirty="0" smtClean="0"/>
              <a:t>2016</a:t>
            </a:r>
            <a:r>
              <a:rPr lang="ja-JP" altLang="en-US" sz="2400" dirty="0" smtClean="0"/>
              <a:t>年１月</a:t>
            </a:r>
            <a:r>
              <a:rPr lang="ja-JP" altLang="en-US" sz="2400" dirty="0"/>
              <a:t>４</a:t>
            </a:r>
            <a:r>
              <a:rPr lang="ja-JP" altLang="en-US" sz="2400" dirty="0" smtClean="0"/>
              <a:t>日</a:t>
            </a:r>
            <a:r>
              <a:rPr lang="ja-JP" altLang="en-US" sz="2400" dirty="0" smtClean="0"/>
              <a:t>）</a:t>
            </a:r>
            <a:endParaRPr lang="ja-JP" altLang="en-US" sz="3600" dirty="0"/>
          </a:p>
        </p:txBody>
      </p:sp>
      <p:sp>
        <p:nvSpPr>
          <p:cNvPr id="32771" name="コンテンツ プレースホルダ 2"/>
          <p:cNvSpPr>
            <a:spLocks noGrp="1"/>
          </p:cNvSpPr>
          <p:nvPr>
            <p:ph idx="1"/>
          </p:nvPr>
        </p:nvSpPr>
        <p:spPr>
          <a:xfrm>
            <a:off x="0" y="1196975"/>
            <a:ext cx="9144000" cy="3744913"/>
          </a:xfrm>
        </p:spPr>
        <p:txBody>
          <a:bodyPr/>
          <a:lstStyle/>
          <a:p>
            <a:pPr eaLnBrk="1" hangingPunct="1">
              <a:buFont typeface="Arial" panose="020B0604020202020204" pitchFamily="34" charset="0"/>
              <a:buNone/>
            </a:pPr>
            <a:r>
              <a:rPr lang="ja-JP" altLang="en-US" sz="4000" dirty="0" smtClean="0"/>
              <a:t>○２０１５年度　</a:t>
            </a:r>
            <a:r>
              <a:rPr lang="en-US" altLang="ja-JP" sz="4800" dirty="0" smtClean="0"/>
              <a:t>283</a:t>
            </a:r>
            <a:r>
              <a:rPr lang="ja-JP" altLang="en-US" sz="4000" dirty="0" smtClean="0"/>
              <a:t>（</a:t>
            </a:r>
            <a:r>
              <a:rPr lang="ja-JP" altLang="en-US" sz="4000" dirty="0" smtClean="0"/>
              <a:t>１７．９</a:t>
            </a:r>
            <a:r>
              <a:rPr lang="ja-JP" altLang="en-US" sz="4000" dirty="0" smtClean="0"/>
              <a:t>％</a:t>
            </a:r>
            <a:r>
              <a:rPr lang="ja-JP" altLang="en-US" sz="4000" dirty="0" smtClean="0"/>
              <a:t>）</a:t>
            </a:r>
            <a:endParaRPr lang="en-US" altLang="ja-JP" sz="4000" dirty="0" smtClean="0"/>
          </a:p>
          <a:p>
            <a:pPr eaLnBrk="1" hangingPunct="1">
              <a:buFont typeface="Arial" panose="020B0604020202020204" pitchFamily="34" charset="0"/>
              <a:buNone/>
            </a:pPr>
            <a:r>
              <a:rPr lang="ja-JP" altLang="en-US" sz="4000" dirty="0" smtClean="0"/>
              <a:t>○２０１６年度　</a:t>
            </a:r>
            <a:r>
              <a:rPr lang="ja-JP" altLang="en-US" sz="4000" dirty="0" smtClean="0"/>
              <a:t>３</a:t>
            </a:r>
            <a:r>
              <a:rPr lang="en-US" altLang="ja-JP" sz="4400" dirty="0" smtClean="0"/>
              <a:t>11</a:t>
            </a:r>
            <a:r>
              <a:rPr lang="ja-JP" altLang="en-US" sz="4000" dirty="0" smtClean="0"/>
              <a:t>（１９．６％</a:t>
            </a:r>
            <a:r>
              <a:rPr lang="ja-JP" altLang="en-US" sz="4000" dirty="0" smtClean="0"/>
              <a:t>）</a:t>
            </a:r>
            <a:endParaRPr lang="en-US" altLang="ja-JP" sz="4000" dirty="0" smtClean="0"/>
          </a:p>
          <a:p>
            <a:pPr eaLnBrk="1" hangingPunct="1">
              <a:buFont typeface="Arial" panose="020B0604020202020204" pitchFamily="34" charset="0"/>
              <a:buNone/>
            </a:pPr>
            <a:r>
              <a:rPr lang="ja-JP" altLang="en-US" sz="4000" dirty="0" smtClean="0">
                <a:solidFill>
                  <a:srgbClr val="FF0000"/>
                </a:solidFill>
              </a:rPr>
              <a:t>○２０１７年度　</a:t>
            </a:r>
            <a:r>
              <a:rPr lang="ja-JP" altLang="en-US" sz="4000" dirty="0" smtClean="0">
                <a:solidFill>
                  <a:srgbClr val="FF0000"/>
                </a:solidFill>
                <a:latin typeface="+mj-ea"/>
                <a:ea typeface="+mj-ea"/>
              </a:rPr>
              <a:t>９５</a:t>
            </a:r>
            <a:r>
              <a:rPr lang="ja-JP" altLang="en-US" sz="4000" dirty="0">
                <a:solidFill>
                  <a:srgbClr val="FF0000"/>
                </a:solidFill>
                <a:latin typeface="+mj-ea"/>
                <a:ea typeface="+mj-ea"/>
              </a:rPr>
              <a:t>３</a:t>
            </a:r>
            <a:r>
              <a:rPr lang="ja-JP" altLang="en-US" sz="4000" dirty="0" smtClean="0">
                <a:solidFill>
                  <a:srgbClr val="FF0000"/>
                </a:solidFill>
              </a:rPr>
              <a:t>（６０．３％</a:t>
            </a:r>
            <a:r>
              <a:rPr lang="ja-JP" altLang="en-US" sz="4000" dirty="0" smtClean="0">
                <a:solidFill>
                  <a:srgbClr val="FF0000"/>
                </a:solidFill>
              </a:rPr>
              <a:t>）</a:t>
            </a:r>
            <a:endParaRPr lang="en-US" altLang="ja-JP" sz="4000" dirty="0" smtClean="0">
              <a:solidFill>
                <a:srgbClr val="FF0000"/>
              </a:solidFill>
            </a:endParaRPr>
          </a:p>
          <a:p>
            <a:pPr eaLnBrk="1" hangingPunct="1">
              <a:buFont typeface="Arial" panose="020B0604020202020204" pitchFamily="34" charset="0"/>
              <a:buNone/>
            </a:pPr>
            <a:r>
              <a:rPr lang="ja-JP" altLang="en-US" sz="4000" dirty="0" smtClean="0">
                <a:solidFill>
                  <a:srgbClr val="FF0000"/>
                </a:solidFill>
              </a:rPr>
              <a:t>○時期未定　　　</a:t>
            </a:r>
            <a:r>
              <a:rPr lang="ja-JP" altLang="en-US" sz="4000" dirty="0" smtClean="0">
                <a:solidFill>
                  <a:srgbClr val="FF0000"/>
                </a:solidFill>
              </a:rPr>
              <a:t>３２（２．２％</a:t>
            </a:r>
            <a:r>
              <a:rPr lang="ja-JP" altLang="en-US" sz="4000" dirty="0" smtClean="0">
                <a:solidFill>
                  <a:srgbClr val="FF0000"/>
                </a:solidFill>
              </a:rPr>
              <a:t>）</a:t>
            </a:r>
            <a:endParaRPr lang="en-US" altLang="ja-JP" sz="4000" dirty="0" smtClean="0">
              <a:solidFill>
                <a:srgbClr val="FF0000"/>
              </a:solidFill>
            </a:endParaRPr>
          </a:p>
        </p:txBody>
      </p:sp>
      <p:sp>
        <p:nvSpPr>
          <p:cNvPr id="32772" name="テキスト ボックス 3"/>
          <p:cNvSpPr txBox="1">
            <a:spLocks noChangeArrowheads="1"/>
          </p:cNvSpPr>
          <p:nvPr/>
        </p:nvSpPr>
        <p:spPr bwMode="auto">
          <a:xfrm>
            <a:off x="179388" y="5445125"/>
            <a:ext cx="8424862"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t>もたつく市町村を無理やり２年間で実施へ法律では　２０１７年４月１日全市町村実施</a:t>
            </a:r>
          </a:p>
        </p:txBody>
      </p:sp>
      <p:sp>
        <p:nvSpPr>
          <p:cNvPr id="5" name="下矢印 4"/>
          <p:cNvSpPr/>
          <p:nvPr/>
        </p:nvSpPr>
        <p:spPr>
          <a:xfrm>
            <a:off x="3132138" y="4797425"/>
            <a:ext cx="1871662" cy="5762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4338" y="735013"/>
            <a:ext cx="2087562" cy="4984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800" b="1" dirty="0">
                <a:solidFill>
                  <a:srgbClr val="1F497D"/>
                </a:solidFill>
              </a:rPr>
              <a:t>予防給付</a:t>
            </a:r>
            <a:endParaRPr lang="en-US" altLang="ja-JP" sz="2800" b="1" dirty="0">
              <a:solidFill>
                <a:srgbClr val="1F497D"/>
              </a:solidFill>
            </a:endParaRPr>
          </a:p>
          <a:p>
            <a:pPr algn="ctr" defTabSz="913575" eaLnBrk="1" fontAlgn="auto" hangingPunct="1">
              <a:spcBef>
                <a:spcPts val="0"/>
              </a:spcBef>
              <a:spcAft>
                <a:spcPts val="0"/>
              </a:spcAft>
              <a:defRPr/>
            </a:pPr>
            <a:r>
              <a:rPr lang="ja-JP" altLang="en-US" sz="1400" dirty="0">
                <a:solidFill>
                  <a:prstClr val="black"/>
                </a:solidFill>
              </a:rPr>
              <a:t>（全国一律の基準</a:t>
            </a:r>
            <a:r>
              <a:rPr lang="ja-JP" altLang="en-US" sz="1050" dirty="0">
                <a:solidFill>
                  <a:prstClr val="black"/>
                </a:solidFill>
              </a:rPr>
              <a:t>）</a:t>
            </a:r>
          </a:p>
        </p:txBody>
      </p:sp>
      <p:sp>
        <p:nvSpPr>
          <p:cNvPr id="64" name="正方形/長方形 63"/>
          <p:cNvSpPr/>
          <p:nvPr/>
        </p:nvSpPr>
        <p:spPr>
          <a:xfrm>
            <a:off x="2627313" y="908050"/>
            <a:ext cx="2089150" cy="57626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400" b="1" dirty="0">
                <a:solidFill>
                  <a:srgbClr val="FF0000"/>
                </a:solidFill>
              </a:rPr>
              <a:t>そのまま移行</a:t>
            </a:r>
            <a:endParaRPr lang="en-US" altLang="ja-JP" sz="2400" b="1" dirty="0">
              <a:solidFill>
                <a:srgbClr val="FF0000"/>
              </a:solidFill>
            </a:endParaRPr>
          </a:p>
          <a:p>
            <a:pPr algn="ctr" defTabSz="913575" eaLnBrk="1" fontAlgn="auto" hangingPunct="1">
              <a:spcBef>
                <a:spcPts val="0"/>
              </a:spcBef>
              <a:spcAft>
                <a:spcPts val="0"/>
              </a:spcAft>
              <a:defRPr/>
            </a:pPr>
            <a:r>
              <a:rPr lang="ja-JP" altLang="en-US" sz="2400" b="1" dirty="0">
                <a:solidFill>
                  <a:srgbClr val="FF0000"/>
                </a:solidFill>
              </a:rPr>
              <a:t>（見なし指定）</a:t>
            </a:r>
          </a:p>
        </p:txBody>
      </p:sp>
      <p:grpSp>
        <p:nvGrpSpPr>
          <p:cNvPr id="34820" name="グループ化 25"/>
          <p:cNvGrpSpPr>
            <a:grpSpLocks/>
          </p:cNvGrpSpPr>
          <p:nvPr/>
        </p:nvGrpSpPr>
        <p:grpSpPr bwMode="auto">
          <a:xfrm>
            <a:off x="0" y="1196975"/>
            <a:ext cx="8728075" cy="3887788"/>
            <a:chOff x="948103" y="3065241"/>
            <a:chExt cx="11593731" cy="1313573"/>
          </a:xfrm>
        </p:grpSpPr>
        <p:sp>
          <p:nvSpPr>
            <p:cNvPr id="28" name="角丸四角形 27"/>
            <p:cNvSpPr/>
            <p:nvPr/>
          </p:nvSpPr>
          <p:spPr>
            <a:xfrm>
              <a:off x="948103" y="3138216"/>
              <a:ext cx="3873411" cy="656787"/>
            </a:xfrm>
            <a:prstGeom prst="roundRect">
              <a:avLst/>
            </a:prstGeom>
            <a:solidFill>
              <a:srgbClr val="FFFF00"/>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lang="ja-JP" altLang="en-US" sz="2400" dirty="0">
                  <a:solidFill>
                    <a:prstClr val="black"/>
                  </a:solidFill>
                </a:rPr>
                <a:t>予防訪問介護（ホームヘルプ）</a:t>
              </a:r>
              <a:endParaRPr lang="en-US" altLang="ja-JP" sz="2400" dirty="0">
                <a:solidFill>
                  <a:prstClr val="black"/>
                </a:solidFill>
              </a:endParaRPr>
            </a:p>
            <a:p>
              <a:pPr algn="ctr" defTabSz="913575" eaLnBrk="1" fontAlgn="auto" hangingPunct="1">
                <a:spcBef>
                  <a:spcPts val="0"/>
                </a:spcBef>
                <a:spcAft>
                  <a:spcPts val="0"/>
                </a:spcAft>
                <a:defRPr/>
              </a:pPr>
              <a:r>
                <a:rPr lang="ja-JP" altLang="en-US" sz="2400" dirty="0">
                  <a:solidFill>
                    <a:prstClr val="black"/>
                  </a:solidFill>
                </a:rPr>
                <a:t>予防通所介護</a:t>
              </a:r>
              <a:endParaRPr lang="en-US" altLang="ja-JP" sz="2400" dirty="0">
                <a:solidFill>
                  <a:prstClr val="black"/>
                </a:solidFill>
              </a:endParaRPr>
            </a:p>
            <a:p>
              <a:pPr algn="ctr" defTabSz="913575" eaLnBrk="1" fontAlgn="auto" hangingPunct="1">
                <a:spcBef>
                  <a:spcPts val="0"/>
                </a:spcBef>
                <a:spcAft>
                  <a:spcPts val="0"/>
                </a:spcAft>
                <a:defRPr/>
              </a:pPr>
              <a:r>
                <a:rPr lang="ja-JP" altLang="en-US" sz="2400" dirty="0">
                  <a:solidFill>
                    <a:prstClr val="black"/>
                  </a:solidFill>
                </a:rPr>
                <a:t>（デイサービス）</a:t>
              </a:r>
            </a:p>
          </p:txBody>
        </p:sp>
        <p:sp>
          <p:nvSpPr>
            <p:cNvPr id="29" name="角丸四角形 28"/>
            <p:cNvSpPr/>
            <p:nvPr/>
          </p:nvSpPr>
          <p:spPr>
            <a:xfrm>
              <a:off x="7118212" y="3065241"/>
              <a:ext cx="5069358" cy="754138"/>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1400" dirty="0">
                  <a:solidFill>
                    <a:srgbClr val="FF0000"/>
                  </a:solidFill>
                </a:rPr>
                <a:t>　</a:t>
              </a:r>
              <a:r>
                <a:rPr lang="ja-JP" altLang="en-US" sz="3200" dirty="0">
                  <a:solidFill>
                    <a:srgbClr val="FF0000"/>
                  </a:solidFill>
                </a:rPr>
                <a:t>①</a:t>
              </a:r>
              <a:r>
                <a:rPr lang="ja-JP" altLang="en-US" sz="3200" dirty="0">
                  <a:solidFill>
                    <a:prstClr val="black"/>
                  </a:solidFill>
                </a:rPr>
                <a:t>現行相当サービス（指定事業所によるホームヘルプ・デイサービス）</a:t>
              </a:r>
              <a:endParaRPr lang="en-US" altLang="ja-JP" sz="3200" dirty="0">
                <a:solidFill>
                  <a:prstClr val="black"/>
                </a:solidFill>
              </a:endParaRPr>
            </a:p>
          </p:txBody>
        </p:sp>
        <p:sp>
          <p:nvSpPr>
            <p:cNvPr id="30" name="角丸四角形 29"/>
            <p:cNvSpPr/>
            <p:nvPr/>
          </p:nvSpPr>
          <p:spPr>
            <a:xfrm>
              <a:off x="7021211" y="4038218"/>
              <a:ext cx="5520623" cy="340596"/>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2800" dirty="0">
                  <a:solidFill>
                    <a:srgbClr val="FF0000"/>
                  </a:solidFill>
                </a:rPr>
                <a:t>②</a:t>
              </a:r>
              <a:r>
                <a:rPr lang="ja-JP" altLang="en-US" sz="2800" dirty="0">
                  <a:solidFill>
                    <a:prstClr val="black"/>
                  </a:solidFill>
                </a:rPr>
                <a:t>緩和基準サービスＡ</a:t>
              </a:r>
              <a:endParaRPr lang="en-US" altLang="ja-JP" sz="2800" dirty="0">
                <a:solidFill>
                  <a:prstClr val="black"/>
                </a:solidFill>
              </a:endParaRPr>
            </a:p>
            <a:p>
              <a:pPr defTabSz="913575" eaLnBrk="1" fontAlgn="auto" hangingPunct="1">
                <a:spcBef>
                  <a:spcPts val="0"/>
                </a:spcBef>
                <a:spcAft>
                  <a:spcPts val="0"/>
                </a:spcAft>
                <a:defRPr/>
              </a:pPr>
              <a:r>
                <a:rPr lang="ja-JP" altLang="en-US" sz="2400" dirty="0">
                  <a:solidFill>
                    <a:prstClr val="black"/>
                  </a:solidFill>
                </a:rPr>
                <a:t>（無資格者等によるサービス）</a:t>
              </a:r>
            </a:p>
          </p:txBody>
        </p:sp>
        <p:sp>
          <p:nvSpPr>
            <p:cNvPr id="33" name="右矢印 32"/>
            <p:cNvSpPr/>
            <p:nvPr/>
          </p:nvSpPr>
          <p:spPr>
            <a:xfrm>
              <a:off x="5108483" y="3211193"/>
              <a:ext cx="191312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sz="1000" dirty="0">
                <a:solidFill>
                  <a:prstClr val="black"/>
                </a:solidFill>
              </a:endParaRPr>
            </a:p>
          </p:txBody>
        </p:sp>
      </p:grpSp>
      <p:sp>
        <p:nvSpPr>
          <p:cNvPr id="34" name="正方形/長方形 33"/>
          <p:cNvSpPr/>
          <p:nvPr/>
        </p:nvSpPr>
        <p:spPr>
          <a:xfrm>
            <a:off x="5075238" y="730250"/>
            <a:ext cx="3240087" cy="35560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3200" b="1" dirty="0">
                <a:solidFill>
                  <a:srgbClr val="1F497D"/>
                </a:solidFill>
              </a:rPr>
              <a:t>総合事業</a:t>
            </a:r>
            <a:r>
              <a:rPr lang="ja-JP" altLang="en-US" sz="1600" dirty="0">
                <a:solidFill>
                  <a:prstClr val="black"/>
                </a:solidFill>
              </a:rPr>
              <a:t>（市町村の事業</a:t>
            </a:r>
            <a:r>
              <a:rPr lang="ja-JP" altLang="en-US" sz="1100" dirty="0">
                <a:solidFill>
                  <a:prstClr val="black"/>
                </a:solidFill>
              </a:rPr>
              <a:t>）</a:t>
            </a:r>
          </a:p>
        </p:txBody>
      </p:sp>
      <p:sp>
        <p:nvSpPr>
          <p:cNvPr id="37" name="角丸四角形 36"/>
          <p:cNvSpPr/>
          <p:nvPr/>
        </p:nvSpPr>
        <p:spPr>
          <a:xfrm>
            <a:off x="4643438" y="5373688"/>
            <a:ext cx="4176712" cy="1079500"/>
          </a:xfrm>
          <a:prstGeom prst="round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2800" dirty="0">
                <a:solidFill>
                  <a:srgbClr val="FF0000"/>
                </a:solidFill>
              </a:rPr>
              <a:t>③</a:t>
            </a:r>
            <a:r>
              <a:rPr lang="ja-JP" altLang="en-US" sz="2800" dirty="0">
                <a:solidFill>
                  <a:prstClr val="black"/>
                </a:solidFill>
              </a:rPr>
              <a:t>住民主体サービスＢ</a:t>
            </a:r>
            <a:endParaRPr lang="en-US" altLang="ja-JP" sz="2800" dirty="0">
              <a:solidFill>
                <a:prstClr val="black"/>
              </a:solidFill>
            </a:endParaRPr>
          </a:p>
          <a:p>
            <a:pPr defTabSz="913575" eaLnBrk="1" fontAlgn="auto" hangingPunct="1">
              <a:spcBef>
                <a:spcPts val="0"/>
              </a:spcBef>
              <a:spcAft>
                <a:spcPts val="0"/>
              </a:spcAft>
              <a:defRPr/>
            </a:pPr>
            <a:r>
              <a:rPr lang="ja-JP" altLang="en-US" sz="2400" dirty="0">
                <a:solidFill>
                  <a:prstClr val="black"/>
                </a:solidFill>
              </a:rPr>
              <a:t>（ボランティアによるサービス）　</a:t>
            </a:r>
          </a:p>
        </p:txBody>
      </p:sp>
      <p:sp>
        <p:nvSpPr>
          <p:cNvPr id="38" name="角丸四角形 37"/>
          <p:cNvSpPr/>
          <p:nvPr/>
        </p:nvSpPr>
        <p:spPr>
          <a:xfrm>
            <a:off x="4284663" y="3933825"/>
            <a:ext cx="4679950" cy="2735263"/>
          </a:xfrm>
          <a:prstGeom prst="round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9" name="加算記号 38"/>
          <p:cNvSpPr/>
          <p:nvPr/>
        </p:nvSpPr>
        <p:spPr>
          <a:xfrm>
            <a:off x="6227763" y="3429000"/>
            <a:ext cx="504825" cy="50482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0" name="正方形/長方形 39"/>
          <p:cNvSpPr/>
          <p:nvPr/>
        </p:nvSpPr>
        <p:spPr>
          <a:xfrm>
            <a:off x="3851275" y="3716338"/>
            <a:ext cx="576263" cy="223361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sz="2400" dirty="0">
                <a:solidFill>
                  <a:srgbClr val="FF0000"/>
                </a:solidFill>
              </a:rPr>
              <a:t>多様なサービス</a:t>
            </a:r>
          </a:p>
        </p:txBody>
      </p:sp>
      <p:sp>
        <p:nvSpPr>
          <p:cNvPr id="41" name="正方形/長方形 40"/>
          <p:cNvSpPr/>
          <p:nvPr/>
        </p:nvSpPr>
        <p:spPr>
          <a:xfrm>
            <a:off x="2051050" y="4076700"/>
            <a:ext cx="1873250" cy="4857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3600" b="1" dirty="0">
                <a:solidFill>
                  <a:srgbClr val="FF0000"/>
                </a:solidFill>
              </a:rPr>
              <a:t>新たに創出</a:t>
            </a:r>
            <a:endParaRPr lang="en-US" altLang="ja-JP" sz="3600" b="1" dirty="0">
              <a:solidFill>
                <a:srgbClr val="FF0000"/>
              </a:solidFill>
            </a:endParaRPr>
          </a:p>
        </p:txBody>
      </p:sp>
      <p:sp>
        <p:nvSpPr>
          <p:cNvPr id="42" name="角丸四角形 41"/>
          <p:cNvSpPr/>
          <p:nvPr/>
        </p:nvSpPr>
        <p:spPr>
          <a:xfrm>
            <a:off x="1187450" y="6308725"/>
            <a:ext cx="3060700" cy="549275"/>
          </a:xfrm>
          <a:prstGeom prst="roundRect">
            <a:avLst/>
          </a:prstGeom>
          <a:no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1400" dirty="0">
                <a:solidFill>
                  <a:srgbClr val="FF0000"/>
                </a:solidFill>
              </a:rPr>
              <a:t>④</a:t>
            </a:r>
            <a:r>
              <a:rPr lang="ja-JP" altLang="en-US" sz="1400" dirty="0">
                <a:solidFill>
                  <a:schemeClr val="tx1"/>
                </a:solidFill>
              </a:rPr>
              <a:t>予防</a:t>
            </a:r>
            <a:r>
              <a:rPr lang="ja-JP" altLang="en-US" sz="1600" dirty="0">
                <a:solidFill>
                  <a:prstClr val="black"/>
                </a:solidFill>
              </a:rPr>
              <a:t>サービスＣ</a:t>
            </a:r>
            <a:endParaRPr lang="en-US" altLang="ja-JP" sz="1600" dirty="0">
              <a:solidFill>
                <a:prstClr val="black"/>
              </a:solidFill>
            </a:endParaRPr>
          </a:p>
          <a:p>
            <a:pPr defTabSz="913575" eaLnBrk="1" fontAlgn="auto" hangingPunct="1">
              <a:spcBef>
                <a:spcPts val="0"/>
              </a:spcBef>
              <a:spcAft>
                <a:spcPts val="0"/>
              </a:spcAft>
              <a:defRPr/>
            </a:pPr>
            <a:r>
              <a:rPr lang="ja-JP" altLang="en-US" sz="1400" dirty="0">
                <a:solidFill>
                  <a:prstClr val="black"/>
                </a:solidFill>
              </a:rPr>
              <a:t>（専門職による短期集中サービス）</a:t>
            </a:r>
            <a:r>
              <a:rPr lang="ja-JP" altLang="en-US" sz="2400" dirty="0">
                <a:solidFill>
                  <a:prstClr val="black"/>
                </a:solidFill>
              </a:rPr>
              <a:t>　</a:t>
            </a:r>
          </a:p>
        </p:txBody>
      </p:sp>
      <p:sp>
        <p:nvSpPr>
          <p:cNvPr id="43" name="正方形/長方形 42"/>
          <p:cNvSpPr/>
          <p:nvPr/>
        </p:nvSpPr>
        <p:spPr>
          <a:xfrm>
            <a:off x="1331913" y="6021388"/>
            <a:ext cx="2087562" cy="287337"/>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100" b="1" dirty="0">
                <a:solidFill>
                  <a:srgbClr val="FF0000"/>
                </a:solidFill>
              </a:rPr>
              <a:t>二次予防事業から移行</a:t>
            </a:r>
            <a:endParaRPr lang="en-US" altLang="ja-JP" sz="1100" b="1" dirty="0">
              <a:solidFill>
                <a:srgbClr val="FF0000"/>
              </a:solidFill>
            </a:endParaRPr>
          </a:p>
        </p:txBody>
      </p:sp>
      <p:sp>
        <p:nvSpPr>
          <p:cNvPr id="4" name="テキスト ボックス 3"/>
          <p:cNvSpPr txBox="1"/>
          <p:nvPr/>
        </p:nvSpPr>
        <p:spPr>
          <a:xfrm>
            <a:off x="1042988" y="30163"/>
            <a:ext cx="7418387" cy="523875"/>
          </a:xfrm>
          <a:prstGeom prst="rect">
            <a:avLst/>
          </a:prstGeom>
          <a:solidFill>
            <a:schemeClr val="accent1">
              <a:lumMod val="20000"/>
              <a:lumOff val="80000"/>
            </a:schemeClr>
          </a:solidFill>
        </p:spPr>
        <p:txBody>
          <a:bodyPr>
            <a:spAutoFit/>
          </a:bodyPr>
          <a:lstStyle/>
          <a:p>
            <a:pPr>
              <a:defRPr/>
            </a:pPr>
            <a:r>
              <a:rPr lang="ja-JP" altLang="en-US" sz="2800" u="sng" dirty="0">
                <a:solidFill>
                  <a:srgbClr val="FF0000"/>
                </a:solidFill>
              </a:rPr>
              <a:t>最大のネックは「多様なサービス」創出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413" cy="922337"/>
          </a:xfrm>
          <a:solidFill>
            <a:schemeClr val="tx2">
              <a:lumMod val="40000"/>
              <a:lumOff val="60000"/>
            </a:schemeClr>
          </a:solidFill>
        </p:spPr>
        <p:txBody>
          <a:bodyPr rtlCol="0">
            <a:normAutofit fontScale="90000"/>
          </a:bodyPr>
          <a:lstStyle/>
          <a:p>
            <a:pPr eaLnBrk="1" fontAlgn="auto" hangingPunct="1">
              <a:spcAft>
                <a:spcPts val="0"/>
              </a:spcAft>
              <a:defRPr/>
            </a:pPr>
            <a:r>
              <a:rPr lang="ja-JP" altLang="en-US" sz="4000" dirty="0" smtClean="0"/>
              <a:t>「多様なサービスの確保ができますか？」</a:t>
            </a:r>
            <a:r>
              <a:rPr lang="en-US" altLang="ja-JP" sz="4000" dirty="0" smtClean="0"/>
              <a:t/>
            </a:r>
            <a:br>
              <a:rPr lang="en-US" altLang="ja-JP" sz="4000" dirty="0" smtClean="0"/>
            </a:br>
            <a:r>
              <a:rPr lang="ja-JP" altLang="en-US" sz="2700" b="1" dirty="0" smtClean="0"/>
              <a:t>（</a:t>
            </a:r>
            <a:r>
              <a:rPr lang="ja-JP" altLang="en-US" sz="2200" b="1" dirty="0" smtClean="0"/>
              <a:t>中央社保協アンケート昨年９月～１２月　１０５７自治体が回答）</a:t>
            </a:r>
            <a:endParaRPr lang="ja-JP" altLang="en-US" b="1" dirty="0"/>
          </a:p>
        </p:txBody>
      </p:sp>
      <p:sp>
        <p:nvSpPr>
          <p:cNvPr id="36867" name="コンテンツ プレースホルダ 2"/>
          <p:cNvSpPr>
            <a:spLocks noGrp="1"/>
          </p:cNvSpPr>
          <p:nvPr>
            <p:ph idx="1"/>
          </p:nvPr>
        </p:nvSpPr>
        <p:spPr>
          <a:xfrm>
            <a:off x="0" y="1196975"/>
            <a:ext cx="9144000" cy="3960813"/>
          </a:xfrm>
        </p:spPr>
        <p:txBody>
          <a:bodyPr/>
          <a:lstStyle/>
          <a:p>
            <a:pPr eaLnBrk="1" hangingPunct="1">
              <a:buFont typeface="Arial" panose="020B0604020202020204" pitchFamily="34" charset="0"/>
              <a:buNone/>
            </a:pPr>
            <a:r>
              <a:rPr lang="ja-JP" altLang="en-US" sz="4000" dirty="0" smtClean="0"/>
              <a:t>○確保できる　　　　　　　９％（８５）</a:t>
            </a:r>
            <a:endParaRPr lang="en-US" altLang="ja-JP" sz="4000" dirty="0" smtClean="0"/>
          </a:p>
          <a:p>
            <a:pPr eaLnBrk="1" hangingPunct="1">
              <a:buFont typeface="Arial" panose="020B0604020202020204" pitchFamily="34" charset="0"/>
              <a:buNone/>
            </a:pPr>
            <a:r>
              <a:rPr lang="ja-JP" altLang="en-US" sz="4800" u="sng" dirty="0" smtClean="0">
                <a:solidFill>
                  <a:srgbClr val="FF0000"/>
                </a:solidFill>
              </a:rPr>
              <a:t>○確保できない　　　　　　１％（９）</a:t>
            </a:r>
            <a:endParaRPr lang="en-US" altLang="ja-JP" sz="4800" u="sng" dirty="0" smtClean="0">
              <a:solidFill>
                <a:srgbClr val="FF0000"/>
              </a:solidFill>
            </a:endParaRPr>
          </a:p>
          <a:p>
            <a:pPr eaLnBrk="1" hangingPunct="1">
              <a:buFont typeface="Arial" panose="020B0604020202020204" pitchFamily="34" charset="0"/>
              <a:buNone/>
            </a:pPr>
            <a:r>
              <a:rPr lang="ja-JP" altLang="en-US" sz="4400" u="sng" dirty="0" smtClean="0">
                <a:solidFill>
                  <a:srgbClr val="FF0000"/>
                </a:solidFill>
              </a:rPr>
              <a:t>○見通しがたたない　　７３％（６９４）</a:t>
            </a:r>
            <a:endParaRPr lang="en-US" altLang="ja-JP" sz="4400" u="sng" dirty="0" smtClean="0">
              <a:solidFill>
                <a:srgbClr val="FF0000"/>
              </a:solidFill>
            </a:endParaRPr>
          </a:p>
          <a:p>
            <a:pPr eaLnBrk="1" hangingPunct="1">
              <a:buFont typeface="Arial" panose="020B0604020202020204" pitchFamily="34" charset="0"/>
              <a:buNone/>
            </a:pPr>
            <a:r>
              <a:rPr lang="ja-JP" altLang="en-US" sz="4000" dirty="0" smtClean="0"/>
              <a:t>○未定・検討中　　　　　　４％（３４）</a:t>
            </a:r>
            <a:endParaRPr lang="en-US" altLang="ja-JP" sz="4000" dirty="0" smtClean="0"/>
          </a:p>
          <a:p>
            <a:pPr eaLnBrk="1" hangingPunct="1">
              <a:buFont typeface="Arial" panose="020B0604020202020204" pitchFamily="34" charset="0"/>
              <a:buNone/>
            </a:pPr>
            <a:r>
              <a:rPr lang="ja-JP" altLang="en-US" sz="4000" dirty="0" smtClean="0"/>
              <a:t>○回答なし　　　　　　　　１３％（１２８）　</a:t>
            </a:r>
            <a:endParaRPr lang="en-US" altLang="ja-JP" sz="4000" dirty="0" smtClean="0"/>
          </a:p>
        </p:txBody>
      </p:sp>
      <p:sp>
        <p:nvSpPr>
          <p:cNvPr id="4" name="下矢印 3"/>
          <p:cNvSpPr/>
          <p:nvPr/>
        </p:nvSpPr>
        <p:spPr>
          <a:xfrm>
            <a:off x="3132138" y="4797425"/>
            <a:ext cx="1871662" cy="5762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6869" name="テキスト ボックス 4"/>
          <p:cNvSpPr txBox="1">
            <a:spLocks noChangeArrowheads="1"/>
          </p:cNvSpPr>
          <p:nvPr/>
        </p:nvSpPr>
        <p:spPr bwMode="auto">
          <a:xfrm>
            <a:off x="395288" y="5661025"/>
            <a:ext cx="8497192" cy="10772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t>大半の市町村</a:t>
            </a:r>
            <a:r>
              <a:rPr lang="ja-JP" altLang="en-US" dirty="0" smtClean="0"/>
              <a:t>が「多様なサービス」確保の見通し」が</a:t>
            </a:r>
            <a:r>
              <a:rPr lang="ja-JP" altLang="en-US" dirty="0"/>
              <a:t>立っていないのに、政府が法律で強制</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68313" y="0"/>
            <a:ext cx="8229600" cy="1143000"/>
          </a:xfrm>
        </p:spPr>
        <p:txBody>
          <a:bodyPr/>
          <a:lstStyle/>
          <a:p>
            <a:pPr eaLnBrk="1" hangingPunct="1"/>
            <a:r>
              <a:rPr lang="ja-JP" altLang="en-US" u="sng" dirty="0" smtClean="0">
                <a:solidFill>
                  <a:srgbClr val="FF0000"/>
                </a:solidFill>
              </a:rPr>
              <a:t>先行自治体にもさまざまなタイプ</a:t>
            </a:r>
          </a:p>
        </p:txBody>
      </p:sp>
      <p:sp>
        <p:nvSpPr>
          <p:cNvPr id="38915" name="コンテンツ プレースホルダ 2"/>
          <p:cNvSpPr>
            <a:spLocks noGrp="1"/>
          </p:cNvSpPr>
          <p:nvPr>
            <p:ph idx="1"/>
          </p:nvPr>
        </p:nvSpPr>
        <p:spPr>
          <a:xfrm>
            <a:off x="0" y="1125538"/>
            <a:ext cx="9144000" cy="5000625"/>
          </a:xfrm>
        </p:spPr>
        <p:txBody>
          <a:bodyPr/>
          <a:lstStyle/>
          <a:p>
            <a:pPr eaLnBrk="1" hangingPunct="1">
              <a:buFont typeface="Arial" panose="020B0604020202020204" pitchFamily="34" charset="0"/>
              <a:buNone/>
            </a:pPr>
            <a:r>
              <a:rPr lang="ja-JP" altLang="en-US" sz="6000" dirty="0" smtClean="0"/>
              <a:t>１　国モデル率先実行型</a:t>
            </a:r>
            <a:endParaRPr lang="en-US" altLang="ja-JP" sz="6000" dirty="0" smtClean="0"/>
          </a:p>
          <a:p>
            <a:pPr eaLnBrk="1" hangingPunct="1">
              <a:buFont typeface="Arial" panose="020B0604020202020204" pitchFamily="34" charset="0"/>
              <a:buNone/>
            </a:pPr>
            <a:r>
              <a:rPr lang="ja-JP" altLang="en-US" sz="6000" dirty="0"/>
              <a:t>①</a:t>
            </a:r>
            <a:r>
              <a:rPr lang="ja-JP" altLang="en-US" sz="5400" dirty="0" smtClean="0"/>
              <a:t>「</a:t>
            </a:r>
            <a:r>
              <a:rPr lang="ja-JP" altLang="en-US" sz="5400" dirty="0" smtClean="0"/>
              <a:t>卒業」</a:t>
            </a:r>
            <a:r>
              <a:rPr lang="ja-JP" altLang="en-US" sz="5400" dirty="0" smtClean="0"/>
              <a:t>促進型</a:t>
            </a:r>
            <a:endParaRPr lang="en-US" altLang="ja-JP" sz="5400" dirty="0" smtClean="0"/>
          </a:p>
          <a:p>
            <a:pPr eaLnBrk="1" hangingPunct="1">
              <a:buFont typeface="Arial" panose="020B0604020202020204" pitchFamily="34" charset="0"/>
              <a:buNone/>
            </a:pPr>
            <a:r>
              <a:rPr lang="ja-JP" altLang="en-US" sz="5400" dirty="0" smtClean="0">
                <a:latin typeface="+mj-ea"/>
                <a:ea typeface="+mj-ea"/>
              </a:rPr>
              <a:t>②基準</a:t>
            </a:r>
            <a:r>
              <a:rPr lang="ja-JP" altLang="en-US" sz="5400" dirty="0" smtClean="0">
                <a:latin typeface="+mj-ea"/>
                <a:ea typeface="+mj-ea"/>
              </a:rPr>
              <a:t>緩和Ａ中心型</a:t>
            </a:r>
            <a:endParaRPr lang="en-US" altLang="ja-JP" sz="5400" dirty="0" smtClean="0">
              <a:latin typeface="+mj-ea"/>
              <a:ea typeface="+mj-ea"/>
            </a:endParaRPr>
          </a:p>
          <a:p>
            <a:pPr eaLnBrk="1" hangingPunct="1">
              <a:buFont typeface="Arial" panose="020B0604020202020204" pitchFamily="34" charset="0"/>
              <a:buNone/>
            </a:pPr>
            <a:r>
              <a:rPr lang="ja-JP" altLang="en-US" sz="6000" dirty="0" smtClean="0"/>
              <a:t>２　形式的移行（現行サービス中心）</a:t>
            </a:r>
            <a:r>
              <a:rPr lang="ja-JP" altLang="en-US" sz="6000" dirty="0" smtClean="0"/>
              <a:t>型</a:t>
            </a:r>
            <a:endParaRPr lang="en-US" altLang="ja-JP" sz="6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3100" u="sng" dirty="0" smtClean="0"/>
              <a:t>国モデル率先実行</a:t>
            </a:r>
            <a:r>
              <a:rPr lang="ja-JP" altLang="en-US" sz="6700" u="sng" dirty="0" smtClean="0">
                <a:solidFill>
                  <a:srgbClr val="FF0000"/>
                </a:solidFill>
              </a:rPr>
              <a:t>「卒業」促進型</a:t>
            </a:r>
            <a:r>
              <a:rPr lang="en-US" altLang="ja-JP" sz="6700" u="sng" dirty="0" smtClean="0"/>
              <a:t/>
            </a:r>
            <a:br>
              <a:rPr lang="en-US" altLang="ja-JP" sz="6700" u="sng" dirty="0" smtClean="0"/>
            </a:br>
            <a:r>
              <a:rPr lang="ja-JP" altLang="en-US" dirty="0" smtClean="0">
                <a:solidFill>
                  <a:srgbClr val="FF0000"/>
                </a:solidFill>
              </a:rPr>
              <a:t>三重県桑名市　２０１５年４月実施</a:t>
            </a:r>
            <a:endParaRPr lang="ja-JP" altLang="en-US" dirty="0">
              <a:solidFill>
                <a:srgbClr val="FF0000"/>
              </a:solidFill>
            </a:endParaRPr>
          </a:p>
        </p:txBody>
      </p:sp>
      <p:sp>
        <p:nvSpPr>
          <p:cNvPr id="3" name="コンテンツ プレースホルダ 2"/>
          <p:cNvSpPr>
            <a:spLocks noGrp="1"/>
          </p:cNvSpPr>
          <p:nvPr>
            <p:ph idx="1"/>
          </p:nvPr>
        </p:nvSpPr>
        <p:spPr>
          <a:xfrm>
            <a:off x="395288" y="2060575"/>
            <a:ext cx="8229600" cy="4525963"/>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smtClean="0"/>
              <a:t>○基準緩和Ａなしでスタート。Ｂ住民主体とＣ短期集中型のみ</a:t>
            </a:r>
            <a:endParaRPr lang="en-US" altLang="ja-JP" dirty="0" smtClean="0"/>
          </a:p>
          <a:p>
            <a:pPr eaLnBrk="1" fontAlgn="auto" hangingPunct="1">
              <a:spcAft>
                <a:spcPts val="0"/>
              </a:spcAft>
              <a:buFont typeface="Arial" panose="020B0604020202020204" pitchFamily="34" charset="0"/>
              <a:buNone/>
              <a:defRPr/>
            </a:pPr>
            <a:r>
              <a:rPr lang="ja-JP" altLang="en-US" dirty="0" smtClean="0"/>
              <a:t>○「地域生活応援会議」（２０１４年１０月開始）で全利用者のプランを検討。「自立支援に資するケアマネジメント」</a:t>
            </a:r>
            <a:endParaRPr lang="en-US" altLang="ja-JP" dirty="0" smtClean="0"/>
          </a:p>
          <a:p>
            <a:pPr eaLnBrk="1" fontAlgn="auto" hangingPunct="1">
              <a:spcAft>
                <a:spcPts val="0"/>
              </a:spcAft>
              <a:buFont typeface="Arial" panose="020B0604020202020204" pitchFamily="34" charset="0"/>
              <a:buNone/>
              <a:defRPr/>
            </a:pPr>
            <a:r>
              <a:rPr lang="ja-JP" altLang="en-US" dirty="0" smtClean="0"/>
              <a:t>○要支援・要介護認定率の低減と保険料抑制効果も期待</a:t>
            </a:r>
            <a:endParaRPr lang="en-US" altLang="ja-JP" dirty="0" smtClean="0"/>
          </a:p>
          <a:p>
            <a:pPr eaLnBrk="1" fontAlgn="auto" hangingPunct="1">
              <a:spcAft>
                <a:spcPts val="0"/>
              </a:spcAft>
              <a:buFont typeface="Arial" panose="020B0604020202020204" pitchFamily="34" charset="0"/>
              <a:buNone/>
              <a:defRPr/>
            </a:pPr>
            <a:r>
              <a:rPr lang="ja-JP" altLang="en-US" dirty="0" smtClean="0"/>
              <a:t>　１６．１％（現在の桑名市）⇒　９．６％（和光市）</a:t>
            </a:r>
          </a:p>
          <a:p>
            <a:pPr eaLnBrk="1" fontAlgn="auto" hangingPunct="1">
              <a:spcAft>
                <a:spcPts val="0"/>
              </a:spcAft>
              <a:buFont typeface="Arial" panose="020B0604020202020204" pitchFamily="34" charset="0"/>
              <a:buNone/>
              <a:defRPr/>
            </a:pP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0" y="260350"/>
            <a:ext cx="8640763" cy="777875"/>
          </a:xfrm>
        </p:spPr>
        <p:txBody>
          <a:bodyPr/>
          <a:lstStyle/>
          <a:p>
            <a:pPr eaLnBrk="1" hangingPunct="1"/>
            <a:r>
              <a:rPr lang="ja-JP" altLang="en-US" sz="3200" u="sng" dirty="0" smtClean="0"/>
              <a:t>桑名市の「地域生活応援会議」（地域ケア会議）</a:t>
            </a:r>
          </a:p>
        </p:txBody>
      </p:sp>
      <p:sp>
        <p:nvSpPr>
          <p:cNvPr id="43011" name="コンテンツ プレースホルダ 2"/>
          <p:cNvSpPr>
            <a:spLocks noGrp="1"/>
          </p:cNvSpPr>
          <p:nvPr>
            <p:ph idx="1"/>
          </p:nvPr>
        </p:nvSpPr>
        <p:spPr>
          <a:xfrm>
            <a:off x="468313" y="1052513"/>
            <a:ext cx="8496300" cy="5805487"/>
          </a:xfrm>
        </p:spPr>
        <p:txBody>
          <a:bodyPr/>
          <a:lstStyle/>
          <a:p>
            <a:pPr eaLnBrk="1" hangingPunct="1">
              <a:buFont typeface="Arial" panose="020B0604020202020204" pitchFamily="34" charset="0"/>
              <a:buNone/>
            </a:pPr>
            <a:r>
              <a:rPr lang="ja-JP" altLang="en-US" sz="3600" dirty="0" smtClean="0"/>
              <a:t>○サービスを利用しようとするすべての被保険者に、介護保険を「卒業」して地域活動に「デビュー」することを目標として、介護予防（＝生活機能の向上）に資するケアマネジメントを多職種協働で提案</a:t>
            </a:r>
            <a:endParaRPr lang="en-US" altLang="ja-JP" sz="3600" dirty="0" smtClean="0"/>
          </a:p>
          <a:p>
            <a:pPr eaLnBrk="1" hangingPunct="1">
              <a:buFont typeface="Arial" panose="020B0604020202020204" pitchFamily="34" charset="0"/>
              <a:buNone/>
            </a:pPr>
            <a:r>
              <a:rPr lang="ja-JP" altLang="en-US" sz="3600" dirty="0" smtClean="0"/>
              <a:t>○毎週水曜日開催。担当ケアマネ・地域包括支援センター・保健センター・薬剤師会・介護支援専門員協会支部が参加</a:t>
            </a:r>
            <a:endParaRPr lang="en-US" altLang="ja-JP" sz="3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endParaRPr lang="ja-JP" altLang="en-US" dirty="0" smtClean="0"/>
          </a:p>
        </p:txBody>
      </p:sp>
      <p:pic>
        <p:nvPicPr>
          <p:cNvPr id="471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 y="188913"/>
            <a:ext cx="9094788" cy="6669087"/>
          </a:xfrm>
        </p:spPr>
      </p:pic>
      <p:sp>
        <p:nvSpPr>
          <p:cNvPr id="4" name="正方形/長方形 3"/>
          <p:cNvSpPr/>
          <p:nvPr/>
        </p:nvSpPr>
        <p:spPr>
          <a:xfrm>
            <a:off x="6372225" y="6597650"/>
            <a:ext cx="2314575" cy="242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桑名市</a:t>
            </a:r>
            <a:r>
              <a:rPr lang="en-US" altLang="ja-JP" dirty="0">
                <a:solidFill>
                  <a:schemeClr val="tx1"/>
                </a:solidFill>
              </a:rPr>
              <a:t>HP</a:t>
            </a:r>
            <a:r>
              <a:rPr lang="ja-JP" altLang="en-US" dirty="0">
                <a:solidFill>
                  <a:schemeClr val="tx1"/>
                </a:solidFill>
              </a:rPr>
              <a:t>資料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274638"/>
            <a:ext cx="8686800" cy="6107112"/>
          </a:xfrm>
        </p:spPr>
        <p:txBody>
          <a:bodyPr/>
          <a:lstStyle/>
          <a:p>
            <a:pPr eaLnBrk="1" hangingPunct="1"/>
            <a:r>
              <a:rPr lang="ja-JP" altLang="en-US" sz="9600" b="1" dirty="0" smtClean="0">
                <a:solidFill>
                  <a:srgbClr val="FF0000"/>
                </a:solidFill>
              </a:rPr>
              <a:t>基準緩和サービス</a:t>
            </a:r>
            <a:r>
              <a:rPr lang="en-US" altLang="ja-JP" sz="9600" b="1" dirty="0" smtClean="0">
                <a:solidFill>
                  <a:srgbClr val="FF0000"/>
                </a:solidFill>
              </a:rPr>
              <a:t>A</a:t>
            </a:r>
            <a:r>
              <a:rPr lang="ja-JP" altLang="en-US" sz="9600" b="1" dirty="0" smtClean="0">
                <a:solidFill>
                  <a:srgbClr val="FF0000"/>
                </a:solidFill>
              </a:rPr>
              <a:t>中心型の</a:t>
            </a:r>
            <a:r>
              <a:rPr lang="en-US" altLang="ja-JP" sz="9600" b="1" dirty="0" smtClean="0">
                <a:solidFill>
                  <a:srgbClr val="FF0000"/>
                </a:solidFill>
              </a:rPr>
              <a:t/>
            </a:r>
            <a:br>
              <a:rPr lang="en-US" altLang="ja-JP" sz="9600" b="1" dirty="0" smtClean="0">
                <a:solidFill>
                  <a:srgbClr val="FF0000"/>
                </a:solidFill>
              </a:rPr>
            </a:br>
            <a:r>
              <a:rPr lang="ja-JP" altLang="en-US" sz="9600" b="1" dirty="0" smtClean="0">
                <a:solidFill>
                  <a:srgbClr val="FF0000"/>
                </a:solidFill>
              </a:rPr>
              <a:t>問題点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68313" y="274638"/>
            <a:ext cx="8207375" cy="706437"/>
          </a:xfrm>
        </p:spPr>
        <p:txBody>
          <a:bodyPr/>
          <a:lstStyle/>
          <a:p>
            <a:r>
              <a:rPr lang="ja-JP" altLang="en-US" u="sng" dirty="0" smtClean="0"/>
              <a:t>総合事業の構成</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57751510"/>
              </p:ext>
            </p:extLst>
          </p:nvPr>
        </p:nvGraphicFramePr>
        <p:xfrm>
          <a:off x="107950" y="1125538"/>
          <a:ext cx="8928100" cy="5289552"/>
        </p:xfrm>
        <a:graphic>
          <a:graphicData uri="http://schemas.openxmlformats.org/drawingml/2006/table">
            <a:tbl>
              <a:tblPr firstRow="1" bandRow="1">
                <a:tableStyleId>{5C22544A-7EE6-4342-B048-85BDC9FD1C3A}</a:tableStyleId>
              </a:tblPr>
              <a:tblGrid>
                <a:gridCol w="1268771"/>
                <a:gridCol w="1554173"/>
                <a:gridCol w="1137050"/>
                <a:gridCol w="1512067"/>
                <a:gridCol w="3456039"/>
              </a:tblGrid>
              <a:tr h="436241">
                <a:tc rowSpan="7">
                  <a:txBody>
                    <a:bodyPr/>
                    <a:lstStyle/>
                    <a:p>
                      <a:pPr algn="l" fontAlgn="ct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介護予防</a:t>
                      </a: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・日常生活支援総合事業</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4" marR="9524" marT="9522" marB="0" anchor="ctr">
                    <a:solidFill>
                      <a:srgbClr val="FFFF00"/>
                    </a:solidFill>
                  </a:tcPr>
                </a:tc>
                <a:tc rowSpan="6">
                  <a:txBody>
                    <a:bodyPr/>
                    <a:lstStyle/>
                    <a:p>
                      <a:pPr algn="l" fontAlgn="ctr"/>
                      <a:r>
                        <a:rPr 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ctr"/>
                      <a:r>
                        <a:rPr 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介護予防・生活支援サービス事業</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4" marR="9524" marT="9522" marB="0" anchor="ctr">
                    <a:solidFill>
                      <a:schemeClr val="accent2">
                        <a:lumMod val="40000"/>
                        <a:lumOff val="60000"/>
                      </a:schemeClr>
                    </a:solidFill>
                  </a:tcPr>
                </a:tc>
                <a:tc rowSpan="2">
                  <a:txBody>
                    <a:bodyPr/>
                    <a:lstStyle/>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訪問型</a:t>
                      </a:r>
                    </a:p>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サービス</a:t>
                      </a:r>
                    </a:p>
                  </a:txBody>
                  <a:tcPr marL="9524" marR="9524" marT="9522" marB="0" anchor="ctr">
                    <a:solidFill>
                      <a:srgbClr val="92D050"/>
                    </a:solidFill>
                  </a:tcP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現行相当</a:t>
                      </a:r>
                    </a:p>
                  </a:txBody>
                  <a:tcPr marL="9524" marR="9524" marT="9522" marB="0" anchor="ct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①訪問介護</a:t>
                      </a:r>
                    </a:p>
                  </a:txBody>
                  <a:tcPr marL="9524" marR="9524" marT="9522" marB="0" anchor="ctr"/>
                </a:tc>
              </a:tr>
              <a:tr h="1562652">
                <a:tc vMerge="1">
                  <a:txBody>
                    <a:bodyPr/>
                    <a:lstStyle/>
                    <a:p>
                      <a:pPr algn="l" fontAlgn="t"/>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多様なサービス</a:t>
                      </a:r>
                    </a:p>
                  </a:txBody>
                  <a:tcPr marL="9524" marR="9524" marT="9522" marB="0" anchor="ctr">
                    <a:solidFill>
                      <a:srgbClr val="92D050"/>
                    </a:solidFill>
                  </a:tcPr>
                </a:tc>
                <a:tc>
                  <a:txBody>
                    <a:bodyPr/>
                    <a:lstStyle/>
                    <a:p>
                      <a:pPr algn="l" fontAlgn="ctr"/>
                      <a:r>
                        <a:rPr lang="zh-TW" altLang="en-US" sz="2800" b="1" i="0" u="sng" strike="noStrike" dirty="0">
                          <a:solidFill>
                            <a:srgbClr val="FF0000"/>
                          </a:solidFill>
                          <a:effectLst/>
                          <a:latin typeface="ＭＳ ゴシック" panose="020B0609070205080204" pitchFamily="49" charset="-128"/>
                          <a:ea typeface="ＭＳ ゴシック" panose="020B0609070205080204" pitchFamily="49" charset="-128"/>
                        </a:rPr>
                        <a:t>②基準緩和Ａ型</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endParaRPr lang="en-US" altLang="zh-TW" sz="24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③</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住民</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主体Ｂ　</a:t>
                      </a: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④</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短期</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集中Ｃ　</a:t>
                      </a: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➄</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移動</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支援</a:t>
                      </a:r>
                      <a:r>
                        <a:rPr lang="en-US" altLang="zh-TW"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D</a:t>
                      </a:r>
                      <a:endPar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4" marR="9524" marT="9522" marB="0" anchor="ctr">
                    <a:solidFill>
                      <a:srgbClr val="92D050"/>
                    </a:solidFill>
                  </a:tcPr>
                </a:tc>
              </a:tr>
              <a:tr h="436241">
                <a:tc vMerge="1">
                  <a:txBody>
                    <a:bodyPr/>
                    <a:lstStyle/>
                    <a:p>
                      <a:pPr algn="l" fontAlgn="ctr"/>
                      <a:endParaRPr 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vMerge="1">
                  <a:txBody>
                    <a:bodyPr/>
                    <a:lstStyle/>
                    <a:p>
                      <a:pPr algn="l" fontAlgn="ctr"/>
                      <a:endParaRPr 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rowSpan="2">
                  <a:txBody>
                    <a:bodyPr/>
                    <a:lstStyle/>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通所型</a:t>
                      </a:r>
                    </a:p>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サービス</a:t>
                      </a:r>
                    </a:p>
                  </a:txBody>
                  <a:tcPr marL="9524" marR="9524" marT="9522" marB="0" anchor="ct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現行相当</a:t>
                      </a:r>
                    </a:p>
                  </a:txBody>
                  <a:tcPr marL="9524" marR="9524" marT="9522" marB="0" anchor="ctr">
                    <a:solidFill>
                      <a:schemeClr val="tx2">
                        <a:lumMod val="60000"/>
                        <a:lumOff val="40000"/>
                      </a:schemeClr>
                    </a:solidFill>
                  </a:tcP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①通所介護</a:t>
                      </a:r>
                    </a:p>
                  </a:txBody>
                  <a:tcPr marL="9524" marR="9524" marT="9522" marB="0" anchor="ctr">
                    <a:solidFill>
                      <a:schemeClr val="tx2">
                        <a:lumMod val="60000"/>
                        <a:lumOff val="40000"/>
                      </a:schemeClr>
                    </a:solidFill>
                  </a:tcPr>
                </a:tc>
              </a:tr>
              <a:tr h="1174517">
                <a:tc vMerge="1">
                  <a:txBody>
                    <a:bodyPr/>
                    <a:lstStyle/>
                    <a:p>
                      <a:pPr algn="l" fontAlgn="t"/>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多様なサービス</a:t>
                      </a:r>
                    </a:p>
                  </a:txBody>
                  <a:tcPr marL="9524" marR="9524" marT="9522" marB="0" anchor="ctr">
                    <a:solidFill>
                      <a:srgbClr val="92D050"/>
                    </a:solidFill>
                  </a:tcPr>
                </a:tc>
                <a:tc>
                  <a:txBody>
                    <a:bodyPr/>
                    <a:lstStyle/>
                    <a:p>
                      <a:pPr algn="l" fontAlgn="ctr"/>
                      <a:r>
                        <a:rPr lang="zh-TW" altLang="en-US" sz="2800" b="0" i="0" u="sng" strike="noStrike" dirty="0">
                          <a:solidFill>
                            <a:srgbClr val="FF0000"/>
                          </a:solidFill>
                          <a:effectLst/>
                          <a:latin typeface="ＭＳ ゴシック" panose="020B0609070205080204" pitchFamily="49" charset="-128"/>
                          <a:ea typeface="ＭＳ ゴシック" panose="020B0609070205080204" pitchFamily="49" charset="-128"/>
                        </a:rPr>
                        <a:t>②基準緩和Ａ型</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endParaRPr lang="en-US" altLang="zh-TW" sz="24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③</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住民</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主体Ｂ　</a:t>
                      </a: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④</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短期</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集中Ｃ</a:t>
                      </a:r>
                    </a:p>
                  </a:txBody>
                  <a:tcPr marL="9524" marR="9524" marT="9522" marB="0" anchor="ctr">
                    <a:solidFill>
                      <a:srgbClr val="92D050"/>
                    </a:solidFill>
                  </a:tcPr>
                </a:tc>
              </a:tr>
              <a:tr h="398243">
                <a:tc vMerge="1">
                  <a:txBody>
                    <a:bodyPr/>
                    <a:lstStyle/>
                    <a:p>
                      <a:pPr algn="l"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vMerge="1">
                  <a:txBody>
                    <a:bodyPr/>
                    <a:lstStyle/>
                    <a:p>
                      <a:pPr algn="l"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gridSpan="2">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生活支援サービス</a:t>
                      </a:r>
                    </a:p>
                  </a:txBody>
                  <a:tcPr marL="9524" marR="9524" marT="9522" marB="0" anchor="ctr">
                    <a:solidFill>
                      <a:srgbClr val="FFC000"/>
                    </a:solidFill>
                  </a:tcPr>
                </a:tc>
                <a:tc hMerge="1">
                  <a:txBody>
                    <a:bodyPr/>
                    <a:lstStyle/>
                    <a:p>
                      <a:endParaRPr kumimoji="1" lang="ja-JP" altLang="en-US"/>
                    </a:p>
                  </a:txBody>
                  <a:tcPr/>
                </a:tc>
                <a:tc>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①配食　②見守り</a:t>
                      </a:r>
                    </a:p>
                  </a:txBody>
                  <a:tcPr marL="9524" marR="9524" marT="9522" marB="0" anchor="ctr">
                    <a:solidFill>
                      <a:srgbClr val="FFC000"/>
                    </a:solidFill>
                  </a:tcPr>
                </a:tc>
              </a:tr>
              <a:tr h="398243">
                <a:tc vMerge="1">
                  <a:txBody>
                    <a:bodyPr/>
                    <a:lstStyle/>
                    <a:p>
                      <a:pPr algn="l" fontAlgn="t"/>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gridSpan="3">
                  <a:txBody>
                    <a:bodyPr/>
                    <a:lstStyle/>
                    <a:p>
                      <a:pPr algn="l" fontAlgn="ct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　　　介護</a:t>
                      </a: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予防ケアマネジメント</a:t>
                      </a:r>
                    </a:p>
                  </a:txBody>
                  <a:tcPr marL="9524" marR="9524" marT="9522" marB="0" anchor="ctr"/>
                </a:tc>
                <a:tc hMerge="1">
                  <a:txBody>
                    <a:bodyPr/>
                    <a:lstStyle/>
                    <a:p>
                      <a:endParaRPr kumimoji="1" lang="ja-JP" altLang="en-US"/>
                    </a:p>
                  </a:txBody>
                  <a:tcPr/>
                </a:tc>
                <a:tc hMerge="1">
                  <a:txBody>
                    <a:bodyPr/>
                    <a:lstStyle/>
                    <a:p>
                      <a:endParaRPr kumimoji="1" lang="ja-JP" altLang="en-US"/>
                    </a:p>
                  </a:txBody>
                  <a:tcPr/>
                </a:tc>
              </a:tr>
              <a:tr h="883413">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l" fontAlgn="ct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一般介護予防事業</a:t>
                      </a:r>
                    </a:p>
                  </a:txBody>
                  <a:tcPr marL="9524" marR="9524" marT="9522" marB="0" anchor="ctr">
                    <a:solidFill>
                      <a:schemeClr val="tx2">
                        <a:lumMod val="40000"/>
                        <a:lumOff val="60000"/>
                      </a:schemeClr>
                    </a:solidFill>
                  </a:tcPr>
                </a:tc>
                <a:tc gridSpan="3">
                  <a:txBody>
                    <a:bodyPr/>
                    <a:lstStyle/>
                    <a:p>
                      <a:pPr algn="l" fontAlgn="ctr"/>
                      <a:r>
                        <a:rPr lang="ja-JP" altLang="en-US" sz="1800" b="0" i="0" u="none" strike="noStrike" dirty="0">
                          <a:solidFill>
                            <a:srgbClr val="000000"/>
                          </a:solidFill>
                          <a:effectLst/>
                          <a:latin typeface="ＭＳ ゴシック" panose="020B0609070205080204" pitchFamily="49" charset="-128"/>
                          <a:ea typeface="ＭＳ ゴシック" panose="020B0609070205080204" pitchFamily="49" charset="-128"/>
                        </a:rPr>
                        <a:t>①介護予防把握事業　②介護予防普及啓発事業　</a:t>
                      </a:r>
                      <a:r>
                        <a:rPr lang="ja-JP" altLang="en-US" sz="1800" b="0" i="0" u="sng" strike="noStrike" dirty="0">
                          <a:solidFill>
                            <a:srgbClr val="000000"/>
                          </a:solidFill>
                          <a:effectLst/>
                          <a:latin typeface="ＭＳ ゴシック" panose="020B0609070205080204" pitchFamily="49" charset="-128"/>
                          <a:ea typeface="ＭＳ ゴシック" panose="020B0609070205080204" pitchFamily="49" charset="-128"/>
                        </a:rPr>
                        <a:t>③地域介護予防活動支援事業</a:t>
                      </a:r>
                      <a:r>
                        <a:rPr lang="ja-JP" altLang="en-US" sz="1800" b="0" i="0" u="none" strike="noStrike" dirty="0">
                          <a:solidFill>
                            <a:srgbClr val="000000"/>
                          </a:solidFill>
                          <a:effectLst/>
                          <a:latin typeface="ＭＳ ゴシック" panose="020B0609070205080204" pitchFamily="49" charset="-128"/>
                          <a:ea typeface="ＭＳ ゴシック" panose="020B0609070205080204" pitchFamily="49" charset="-128"/>
                        </a:rPr>
                        <a:t>　④一般介護予防事業評価事業　⑤地域リハビリテーション活動支援事業</a:t>
                      </a:r>
                    </a:p>
                  </a:txBody>
                  <a:tcPr marL="9524" marR="9524" marT="9522" marB="0" anchor="ct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413" cy="1143000"/>
          </a:xfrm>
        </p:spPr>
        <p:txBody>
          <a:bodyPr rtlCol="0">
            <a:normAutofit fontScale="90000"/>
          </a:bodyPr>
          <a:lstStyle/>
          <a:p>
            <a:pPr eaLnBrk="1" fontAlgn="auto" hangingPunct="1">
              <a:spcAft>
                <a:spcPts val="0"/>
              </a:spcAft>
              <a:defRPr/>
            </a:pPr>
            <a:r>
              <a:rPr lang="ja-JP" altLang="en-US" u="sng" dirty="0" smtClean="0"/>
              <a:t>訪問型・通所型サービスＡ（基準緩和）</a:t>
            </a:r>
            <a:endParaRPr lang="ja-JP" altLang="en-US" u="sng" dirty="0"/>
          </a:p>
        </p:txBody>
      </p:sp>
      <p:sp>
        <p:nvSpPr>
          <p:cNvPr id="56323" name="コンテンツ プレースホルダ 2"/>
          <p:cNvSpPr>
            <a:spLocks noGrp="1"/>
          </p:cNvSpPr>
          <p:nvPr>
            <p:ph idx="1"/>
          </p:nvPr>
        </p:nvSpPr>
        <p:spPr>
          <a:xfrm>
            <a:off x="250825" y="1268413"/>
            <a:ext cx="8893175" cy="5400675"/>
          </a:xfrm>
        </p:spPr>
        <p:txBody>
          <a:bodyPr/>
          <a:lstStyle/>
          <a:p>
            <a:pPr eaLnBrk="1" hangingPunct="1">
              <a:buFont typeface="Arial" panose="020B0604020202020204" pitchFamily="34" charset="0"/>
              <a:buNone/>
            </a:pPr>
            <a:r>
              <a:rPr lang="ja-JP" altLang="ja-JP" sz="3600" dirty="0" smtClean="0"/>
              <a:t>緩和した基準による生活支援、デ</a:t>
            </a:r>
            <a:r>
              <a:rPr lang="ja-JP" altLang="en-US" sz="3600" dirty="0" smtClean="0"/>
              <a:t>イ</a:t>
            </a:r>
            <a:r>
              <a:rPr lang="ja-JP" altLang="ja-JP" sz="3600" dirty="0" smtClean="0"/>
              <a:t>サービス</a:t>
            </a:r>
            <a:r>
              <a:rPr lang="ja-JP" altLang="en-US" sz="3600" dirty="0" smtClean="0"/>
              <a:t>　</a:t>
            </a:r>
            <a:r>
              <a:rPr lang="en-US" altLang="ja-JP" sz="3600" dirty="0" smtClean="0"/>
              <a:t>【</a:t>
            </a:r>
            <a:r>
              <a:rPr lang="ja-JP" altLang="en-US" sz="3600" dirty="0" smtClean="0"/>
              <a:t>実施方法</a:t>
            </a:r>
            <a:r>
              <a:rPr lang="en-US" altLang="ja-JP" sz="3600" dirty="0" smtClean="0"/>
              <a:t>】</a:t>
            </a:r>
            <a:r>
              <a:rPr lang="ja-JP" altLang="ja-JP" sz="3600" dirty="0" smtClean="0"/>
              <a:t>指定事業者</a:t>
            </a:r>
            <a:endParaRPr lang="en-US" altLang="ja-JP" sz="3600" dirty="0" smtClean="0"/>
          </a:p>
          <a:p>
            <a:pPr eaLnBrk="1" hangingPunct="1">
              <a:buFont typeface="Arial" panose="020B0604020202020204" pitchFamily="34" charset="0"/>
              <a:buNone/>
            </a:pPr>
            <a:r>
              <a:rPr lang="ja-JP" altLang="ja-JP" sz="3600" dirty="0" smtClean="0"/>
              <a:t>①</a:t>
            </a:r>
            <a:r>
              <a:rPr lang="ja-JP" altLang="ja-JP" sz="3600" dirty="0" smtClean="0">
                <a:solidFill>
                  <a:srgbClr val="FF0000"/>
                </a:solidFill>
              </a:rPr>
              <a:t>無資格者可</a:t>
            </a:r>
            <a:r>
              <a:rPr lang="ja-JP" altLang="en-US" sz="3600" dirty="0" smtClean="0"/>
              <a:t>（一定の研修）</a:t>
            </a:r>
            <a:endParaRPr lang="ja-JP" altLang="ja-JP" sz="3600" dirty="0" smtClean="0"/>
          </a:p>
          <a:p>
            <a:pPr eaLnBrk="1" hangingPunct="1">
              <a:buFont typeface="Arial" panose="020B0604020202020204" pitchFamily="34" charset="0"/>
              <a:buNone/>
            </a:pPr>
            <a:r>
              <a:rPr lang="ja-JP" altLang="ja-JP" sz="3600" dirty="0" smtClean="0"/>
              <a:t>②設備基準</a:t>
            </a:r>
            <a:r>
              <a:rPr lang="ja-JP" altLang="ja-JP" sz="3600" dirty="0" smtClean="0">
                <a:solidFill>
                  <a:srgbClr val="FF0000"/>
                </a:solidFill>
              </a:rPr>
              <a:t>緩和</a:t>
            </a:r>
          </a:p>
          <a:p>
            <a:pPr eaLnBrk="1" hangingPunct="1">
              <a:buFont typeface="Arial" panose="020B0604020202020204" pitchFamily="34" charset="0"/>
              <a:buNone/>
            </a:pPr>
            <a:r>
              <a:rPr lang="ja-JP" altLang="ja-JP" sz="3600" dirty="0" smtClean="0"/>
              <a:t>③個別サービス計画なしも可</a:t>
            </a:r>
          </a:p>
          <a:p>
            <a:pPr eaLnBrk="1" hangingPunct="1">
              <a:buFont typeface="Arial" panose="020B0604020202020204" pitchFamily="34" charset="0"/>
              <a:buNone/>
            </a:pPr>
            <a:r>
              <a:rPr lang="ja-JP" altLang="ja-JP" sz="3600" dirty="0" smtClean="0"/>
              <a:t>④衛生・守秘・事故対応など</a:t>
            </a:r>
            <a:endParaRPr lang="en-US" altLang="ja-JP" sz="3600" dirty="0" smtClean="0"/>
          </a:p>
          <a:p>
            <a:pPr eaLnBrk="1" hangingPunct="1">
              <a:buFont typeface="Arial" panose="020B0604020202020204" pitchFamily="34" charset="0"/>
              <a:buNone/>
            </a:pPr>
            <a:r>
              <a:rPr lang="en-US" altLang="ja-JP" sz="3600" dirty="0" smtClean="0"/>
              <a:t>【</a:t>
            </a:r>
            <a:r>
              <a:rPr lang="ja-JP" altLang="en-US" sz="3600" dirty="0" smtClean="0"/>
              <a:t>提供者</a:t>
            </a:r>
            <a:r>
              <a:rPr lang="en-US" altLang="ja-JP" sz="3600" dirty="0" smtClean="0"/>
              <a:t>】</a:t>
            </a:r>
            <a:r>
              <a:rPr lang="ja-JP" altLang="ja-JP" sz="3600" dirty="0" smtClean="0"/>
              <a:t>主に雇用労働者</a:t>
            </a:r>
            <a:endParaRPr lang="en-US" altLang="ja-JP" sz="3600" dirty="0" smtClean="0"/>
          </a:p>
          <a:p>
            <a:pPr eaLnBrk="1" hangingPunct="1">
              <a:buFont typeface="Arial" panose="020B0604020202020204" pitchFamily="34" charset="0"/>
              <a:buNone/>
            </a:pPr>
            <a:r>
              <a:rPr lang="en-US" altLang="ja-JP" dirty="0" smtClean="0">
                <a:solidFill>
                  <a:srgbClr val="FF0000"/>
                </a:solidFill>
              </a:rPr>
              <a:t>※</a:t>
            </a:r>
            <a:r>
              <a:rPr lang="ja-JP" altLang="en-US" dirty="0" smtClean="0">
                <a:solidFill>
                  <a:srgbClr val="FF0000"/>
                </a:solidFill>
              </a:rPr>
              <a:t>報酬は予防給付より大幅に低い　８割～５割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ja-JP" altLang="en-US" dirty="0" smtClean="0"/>
              <a:t>本日お</a:t>
            </a:r>
            <a:r>
              <a:rPr lang="ja-JP" altLang="en-US" dirty="0"/>
              <a:t>話</a:t>
            </a:r>
            <a:r>
              <a:rPr lang="ja-JP" altLang="en-US" dirty="0" smtClean="0"/>
              <a:t>し</a:t>
            </a:r>
          </a:p>
        </p:txBody>
      </p:sp>
      <p:sp>
        <p:nvSpPr>
          <p:cNvPr id="7171" name="コンテンツ プレースホルダ 2"/>
          <p:cNvSpPr>
            <a:spLocks noGrp="1"/>
          </p:cNvSpPr>
          <p:nvPr>
            <p:ph idx="1"/>
          </p:nvPr>
        </p:nvSpPr>
        <p:spPr>
          <a:xfrm>
            <a:off x="395288" y="1268413"/>
            <a:ext cx="8291512" cy="4857750"/>
          </a:xfrm>
        </p:spPr>
        <p:txBody>
          <a:bodyPr/>
          <a:lstStyle/>
          <a:p>
            <a:pPr eaLnBrk="1" hangingPunct="1">
              <a:buFont typeface="Arial" panose="020B0604020202020204" pitchFamily="34" charset="0"/>
              <a:buNone/>
            </a:pPr>
            <a:r>
              <a:rPr lang="ja-JP" altLang="en-US" dirty="0" smtClean="0"/>
              <a:t>１　新総合事業の狙いとその基本的枠組み</a:t>
            </a:r>
            <a:endParaRPr lang="en-US" altLang="ja-JP" dirty="0" smtClean="0"/>
          </a:p>
          <a:p>
            <a:pPr eaLnBrk="1" hangingPunct="1">
              <a:buFont typeface="Arial" panose="020B0604020202020204" pitchFamily="34" charset="0"/>
              <a:buNone/>
            </a:pPr>
            <a:r>
              <a:rPr lang="ja-JP" altLang="en-US" dirty="0" smtClean="0"/>
              <a:t>２　先行自治体での現状と問題点</a:t>
            </a:r>
            <a:endParaRPr lang="en-US" altLang="ja-JP" dirty="0" smtClean="0"/>
          </a:p>
          <a:p>
            <a:pPr eaLnBrk="1" hangingPunct="1">
              <a:buFont typeface="Arial" panose="020B0604020202020204" pitchFamily="34" charset="0"/>
              <a:buNone/>
            </a:pPr>
            <a:r>
              <a:rPr lang="ja-JP" altLang="en-US" dirty="0" smtClean="0"/>
              <a:t>４　</a:t>
            </a:r>
            <a:r>
              <a:rPr lang="ja-JP" altLang="en-US" dirty="0" smtClean="0"/>
              <a:t>堺</a:t>
            </a:r>
            <a:r>
              <a:rPr lang="ja-JP" altLang="en-US" dirty="0" smtClean="0"/>
              <a:t>市総合事業案</a:t>
            </a:r>
            <a:r>
              <a:rPr lang="ja-JP" altLang="en-US" dirty="0" smtClean="0"/>
              <a:t>の内容と問題点</a:t>
            </a:r>
            <a:endParaRPr lang="en-US" altLang="ja-JP" dirty="0" smtClean="0"/>
          </a:p>
          <a:p>
            <a:pPr eaLnBrk="1" hangingPunct="1">
              <a:buFont typeface="Arial" panose="020B0604020202020204" pitchFamily="34" charset="0"/>
              <a:buNone/>
            </a:pPr>
            <a:r>
              <a:rPr lang="ja-JP" altLang="en-US" dirty="0" smtClean="0"/>
              <a:t>３　要支援切り捨てでない総合事業へのチャレンジ～方向性と課題　</a:t>
            </a:r>
            <a:endParaRPr lang="en-US" altLang="ja-JP" dirty="0" smtClean="0"/>
          </a:p>
          <a:p>
            <a:pPr eaLnBrk="1" hangingPunct="1">
              <a:buFont typeface="Arial" panose="020B0604020202020204" pitchFamily="34" charset="0"/>
              <a:buNone/>
            </a:pPr>
            <a:r>
              <a:rPr lang="ja-JP" altLang="en-US" dirty="0" smtClean="0"/>
              <a:t>おわりに</a:t>
            </a:r>
            <a:endParaRPr lang="en-US" altLang="ja-JP" dirty="0" smtClean="0"/>
          </a:p>
          <a:p>
            <a:pPr eaLnBrk="1" hangingPunct="1">
              <a:buFont typeface="Arial" panose="020B0604020202020204" pitchFamily="34" charset="0"/>
              <a:buNone/>
            </a:pPr>
            <a:r>
              <a:rPr lang="ja-JP" altLang="en-US" dirty="0" smtClean="0"/>
              <a:t>　要支援外しから軽度者外しへ　次期制度改定</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217613"/>
            <a:ext cx="1403350" cy="28416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000" b="1" dirty="0">
                <a:solidFill>
                  <a:srgbClr val="1F497D"/>
                </a:solidFill>
              </a:rPr>
              <a:t>予防給付</a:t>
            </a:r>
            <a:endParaRPr lang="en-US" altLang="ja-JP" sz="2000" b="1" dirty="0">
              <a:solidFill>
                <a:srgbClr val="1F497D"/>
              </a:solidFill>
            </a:endParaRPr>
          </a:p>
          <a:p>
            <a:pPr algn="ctr" defTabSz="913575" eaLnBrk="1" fontAlgn="auto" hangingPunct="1">
              <a:spcBef>
                <a:spcPts val="0"/>
              </a:spcBef>
              <a:spcAft>
                <a:spcPts val="0"/>
              </a:spcAft>
              <a:defRPr/>
            </a:pPr>
            <a:r>
              <a:rPr lang="ja-JP" altLang="en-US" sz="1100" dirty="0">
                <a:solidFill>
                  <a:prstClr val="black"/>
                </a:solidFill>
              </a:rPr>
              <a:t>（全国一律の基準</a:t>
            </a:r>
            <a:r>
              <a:rPr lang="ja-JP" altLang="en-US" sz="900" dirty="0">
                <a:solidFill>
                  <a:prstClr val="black"/>
                </a:solidFill>
              </a:rPr>
              <a:t>）</a:t>
            </a:r>
          </a:p>
        </p:txBody>
      </p:sp>
      <p:sp>
        <p:nvSpPr>
          <p:cNvPr id="63" name="正方形/長方形 62"/>
          <p:cNvSpPr/>
          <p:nvPr/>
        </p:nvSpPr>
        <p:spPr>
          <a:xfrm>
            <a:off x="1879600" y="760413"/>
            <a:ext cx="647700" cy="33972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600" b="1" dirty="0">
                <a:solidFill>
                  <a:srgbClr val="C00000"/>
                </a:solidFill>
              </a:rPr>
              <a:t>移行</a:t>
            </a:r>
          </a:p>
        </p:txBody>
      </p:sp>
      <p:sp>
        <p:nvSpPr>
          <p:cNvPr id="64" name="正方形/長方形 63"/>
          <p:cNvSpPr/>
          <p:nvPr/>
        </p:nvSpPr>
        <p:spPr>
          <a:xfrm>
            <a:off x="1706563" y="4152900"/>
            <a:ext cx="649287" cy="34131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600" b="1" dirty="0">
                <a:solidFill>
                  <a:srgbClr val="C00000"/>
                </a:solidFill>
              </a:rPr>
              <a:t>移行</a:t>
            </a:r>
          </a:p>
        </p:txBody>
      </p:sp>
      <p:sp>
        <p:nvSpPr>
          <p:cNvPr id="10" name="右大かっこ 9"/>
          <p:cNvSpPr/>
          <p:nvPr/>
        </p:nvSpPr>
        <p:spPr>
          <a:xfrm>
            <a:off x="4427538" y="2420938"/>
            <a:ext cx="79375" cy="555625"/>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grpSp>
        <p:nvGrpSpPr>
          <p:cNvPr id="54278" name="グループ化 16"/>
          <p:cNvGrpSpPr>
            <a:grpSpLocks/>
          </p:cNvGrpSpPr>
          <p:nvPr/>
        </p:nvGrpSpPr>
        <p:grpSpPr bwMode="auto">
          <a:xfrm>
            <a:off x="-49213" y="879475"/>
            <a:ext cx="8893176" cy="2874963"/>
            <a:chOff x="200474" y="627888"/>
            <a:chExt cx="7323072" cy="1802901"/>
          </a:xfrm>
        </p:grpSpPr>
        <p:sp>
          <p:nvSpPr>
            <p:cNvPr id="19" name="角丸四角形 18"/>
            <p:cNvSpPr/>
            <p:nvPr/>
          </p:nvSpPr>
          <p:spPr>
            <a:xfrm>
              <a:off x="200474" y="1214768"/>
              <a:ext cx="1427245" cy="902893"/>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lang="ja-JP" altLang="en-US" sz="2000" dirty="0">
                  <a:solidFill>
                    <a:prstClr val="black"/>
                  </a:solidFill>
                </a:rPr>
                <a:t>ホームヘルプ</a:t>
              </a:r>
              <a:endParaRPr lang="en-US" altLang="ja-JP" sz="1200" dirty="0">
                <a:solidFill>
                  <a:prstClr val="black"/>
                </a:solidFill>
              </a:endParaRPr>
            </a:p>
            <a:p>
              <a:pPr algn="ctr" defTabSz="913575" eaLnBrk="1" fontAlgn="auto" hangingPunct="1">
                <a:spcBef>
                  <a:spcPts val="0"/>
                </a:spcBef>
                <a:spcAft>
                  <a:spcPts val="0"/>
                </a:spcAft>
                <a:defRPr/>
              </a:pPr>
              <a:r>
                <a:rPr lang="ja-JP" altLang="en-US" sz="1200" b="1" dirty="0">
                  <a:solidFill>
                    <a:prstClr val="black"/>
                  </a:solidFill>
                </a:rPr>
                <a:t>（介護予防訪問介護）</a:t>
              </a:r>
              <a:endParaRPr lang="ja-JP" altLang="en-US" sz="2000" b="1" dirty="0">
                <a:solidFill>
                  <a:prstClr val="black"/>
                </a:solidFill>
              </a:endParaRPr>
            </a:p>
          </p:txBody>
        </p:sp>
        <p:sp>
          <p:nvSpPr>
            <p:cNvPr id="22" name="角丸四角形 21"/>
            <p:cNvSpPr/>
            <p:nvPr/>
          </p:nvSpPr>
          <p:spPr>
            <a:xfrm>
              <a:off x="2548942" y="1182064"/>
              <a:ext cx="4974604" cy="64811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2300" dirty="0">
                  <a:solidFill>
                    <a:prstClr val="black"/>
                  </a:solidFill>
                  <a:latin typeface="+mn-ea"/>
                </a:rPr>
                <a:t>　</a:t>
              </a:r>
              <a:r>
                <a:rPr lang="en-US" altLang="ja-JP" sz="2300" dirty="0">
                  <a:solidFill>
                    <a:prstClr val="black"/>
                  </a:solidFill>
                  <a:latin typeface="+mn-ea"/>
                </a:rPr>
                <a:t>【</a:t>
              </a:r>
              <a:r>
                <a:rPr lang="ja-JP" altLang="en-US" sz="2300" dirty="0">
                  <a:solidFill>
                    <a:prstClr val="black"/>
                  </a:solidFill>
                  <a:latin typeface="+mn-ea"/>
                </a:rPr>
                <a:t>基準緩和サービス</a:t>
              </a:r>
              <a:r>
                <a:rPr lang="en-US" altLang="ja-JP" sz="2300" dirty="0">
                  <a:solidFill>
                    <a:prstClr val="black"/>
                  </a:solidFill>
                  <a:latin typeface="+mn-ea"/>
                </a:rPr>
                <a:t>A】</a:t>
              </a:r>
            </a:p>
            <a:p>
              <a:pPr defTabSz="913575" eaLnBrk="1" fontAlgn="auto" hangingPunct="1">
                <a:spcBef>
                  <a:spcPts val="0"/>
                </a:spcBef>
                <a:spcAft>
                  <a:spcPts val="0"/>
                </a:spcAft>
                <a:defRPr/>
              </a:pPr>
              <a:r>
                <a:rPr lang="en-US" altLang="ja-JP" sz="2300" dirty="0">
                  <a:solidFill>
                    <a:prstClr val="black"/>
                  </a:solidFill>
                  <a:latin typeface="+mn-ea"/>
                </a:rPr>
                <a:t>NPO</a:t>
              </a:r>
              <a:r>
                <a:rPr lang="ja-JP" altLang="en-US" sz="2300" dirty="0" err="1">
                  <a:solidFill>
                    <a:prstClr val="black"/>
                  </a:solidFill>
                  <a:latin typeface="+mn-ea"/>
                </a:rPr>
                <a:t>、</a:t>
              </a:r>
              <a:r>
                <a:rPr lang="ja-JP" altLang="en-US" sz="2300" dirty="0">
                  <a:solidFill>
                    <a:prstClr val="black"/>
                  </a:solidFill>
                  <a:latin typeface="+mn-ea"/>
                </a:rPr>
                <a:t>民間事業者等による掃除、洗濯等の生活支援</a:t>
              </a:r>
              <a:endParaRPr lang="en-US" altLang="ja-JP" sz="2300" dirty="0">
                <a:solidFill>
                  <a:prstClr val="black"/>
                </a:solidFill>
                <a:latin typeface="+mn-ea"/>
              </a:endParaRPr>
            </a:p>
          </p:txBody>
        </p:sp>
        <p:sp>
          <p:nvSpPr>
            <p:cNvPr id="23" name="角丸四角形 22"/>
            <p:cNvSpPr/>
            <p:nvPr/>
          </p:nvSpPr>
          <p:spPr>
            <a:xfrm>
              <a:off x="2548942" y="1888734"/>
              <a:ext cx="4950966"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en-US" altLang="ja-JP" sz="2300" dirty="0">
                  <a:solidFill>
                    <a:schemeClr val="tx1"/>
                  </a:solidFill>
                  <a:latin typeface="+mn-ea"/>
                </a:rPr>
                <a:t>【</a:t>
              </a:r>
              <a:r>
                <a:rPr lang="ja-JP" altLang="en-US" sz="2300" dirty="0">
                  <a:solidFill>
                    <a:schemeClr val="tx1"/>
                  </a:solidFill>
                  <a:latin typeface="+mn-ea"/>
                </a:rPr>
                <a:t>住民主体サービス</a:t>
              </a:r>
              <a:r>
                <a:rPr lang="en-US" altLang="ja-JP" sz="2300" dirty="0">
                  <a:solidFill>
                    <a:schemeClr val="tx1"/>
                  </a:solidFill>
                  <a:latin typeface="+mn-ea"/>
                </a:rPr>
                <a:t>B】</a:t>
              </a:r>
            </a:p>
            <a:p>
              <a:pPr defTabSz="913575" eaLnBrk="1" fontAlgn="auto" hangingPunct="1">
                <a:spcBef>
                  <a:spcPts val="0"/>
                </a:spcBef>
                <a:spcAft>
                  <a:spcPts val="0"/>
                </a:spcAft>
                <a:defRPr/>
              </a:pPr>
              <a:r>
                <a:rPr lang="ja-JP" altLang="en-US" sz="2300" dirty="0">
                  <a:solidFill>
                    <a:schemeClr val="tx1"/>
                  </a:solidFill>
                  <a:latin typeface="+mn-ea"/>
                </a:rPr>
                <a:t>住民ボランティアによるゴミ出し等の生活支援</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21" name="角丸四角形 20"/>
            <p:cNvSpPr/>
            <p:nvPr/>
          </p:nvSpPr>
          <p:spPr>
            <a:xfrm>
              <a:off x="2548943" y="627888"/>
              <a:ext cx="4974603"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2300" dirty="0">
                  <a:solidFill>
                    <a:prstClr val="black"/>
                  </a:solidFill>
                  <a:latin typeface="+mj-ea"/>
                  <a:ea typeface="+mj-ea"/>
                </a:rPr>
                <a:t>　</a:t>
              </a:r>
              <a:r>
                <a:rPr lang="en-US" altLang="ja-JP" sz="2300" dirty="0">
                  <a:solidFill>
                    <a:prstClr val="black"/>
                  </a:solidFill>
                  <a:latin typeface="+mj-ea"/>
                  <a:ea typeface="+mj-ea"/>
                </a:rPr>
                <a:t>【</a:t>
              </a:r>
              <a:r>
                <a:rPr lang="ja-JP" altLang="en-US" sz="2300" dirty="0">
                  <a:solidFill>
                    <a:prstClr val="black"/>
                  </a:solidFill>
                  <a:latin typeface="+mj-ea"/>
                  <a:ea typeface="+mj-ea"/>
                </a:rPr>
                <a:t>現行相当サービス</a:t>
              </a:r>
              <a:r>
                <a:rPr lang="en-US" altLang="ja-JP" sz="2300" dirty="0">
                  <a:solidFill>
                    <a:prstClr val="black"/>
                  </a:solidFill>
                  <a:latin typeface="+mj-ea"/>
                  <a:ea typeface="+mj-ea"/>
                </a:rPr>
                <a:t>】</a:t>
              </a:r>
              <a:r>
                <a:rPr lang="ja-JP" altLang="en-US" sz="2300" dirty="0">
                  <a:solidFill>
                    <a:prstClr val="black"/>
                  </a:solidFill>
                  <a:latin typeface="+mj-ea"/>
                  <a:ea typeface="+mj-ea"/>
                </a:rPr>
                <a:t>介護事業所による支援</a:t>
              </a:r>
            </a:p>
          </p:txBody>
        </p:sp>
      </p:grpSp>
      <p:grpSp>
        <p:nvGrpSpPr>
          <p:cNvPr id="54279" name="グループ化 25"/>
          <p:cNvGrpSpPr>
            <a:grpSpLocks/>
          </p:cNvGrpSpPr>
          <p:nvPr/>
        </p:nvGrpSpPr>
        <p:grpSpPr bwMode="auto">
          <a:xfrm>
            <a:off x="176213" y="4614863"/>
            <a:ext cx="2451100" cy="1439862"/>
            <a:chOff x="948103" y="3259845"/>
            <a:chExt cx="2752372" cy="486508"/>
          </a:xfrm>
        </p:grpSpPr>
        <p:sp>
          <p:nvSpPr>
            <p:cNvPr id="28" name="角丸四角形 27"/>
            <p:cNvSpPr/>
            <p:nvPr/>
          </p:nvSpPr>
          <p:spPr>
            <a:xfrm>
              <a:off x="948103" y="3335098"/>
              <a:ext cx="1864626" cy="411255"/>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en-US" altLang="ja-JP" sz="2000" dirty="0">
                <a:solidFill>
                  <a:prstClr val="black"/>
                </a:solidFill>
              </a:endParaRPr>
            </a:p>
            <a:p>
              <a:pPr algn="ctr" defTabSz="913575" eaLnBrk="1" fontAlgn="auto" hangingPunct="1">
                <a:spcBef>
                  <a:spcPts val="0"/>
                </a:spcBef>
                <a:spcAft>
                  <a:spcPts val="0"/>
                </a:spcAft>
                <a:defRPr/>
              </a:pPr>
              <a:r>
                <a:rPr lang="ja-JP" altLang="en-US" sz="2000" dirty="0">
                  <a:solidFill>
                    <a:prstClr val="black"/>
                  </a:solidFill>
                </a:rPr>
                <a:t>デイ</a:t>
              </a:r>
              <a:endParaRPr lang="en-US" altLang="ja-JP" sz="2000" dirty="0">
                <a:solidFill>
                  <a:prstClr val="black"/>
                </a:solidFill>
              </a:endParaRPr>
            </a:p>
            <a:p>
              <a:pPr algn="ctr" defTabSz="913575" eaLnBrk="1" fontAlgn="auto" hangingPunct="1">
                <a:spcBef>
                  <a:spcPts val="0"/>
                </a:spcBef>
                <a:spcAft>
                  <a:spcPts val="0"/>
                </a:spcAft>
                <a:defRPr/>
              </a:pPr>
              <a:r>
                <a:rPr lang="ja-JP" altLang="en-US" sz="2000" dirty="0">
                  <a:solidFill>
                    <a:prstClr val="black"/>
                  </a:solidFill>
                </a:rPr>
                <a:t>サービス</a:t>
              </a:r>
              <a:endParaRPr lang="en-US" altLang="ja-JP" sz="1400" dirty="0">
                <a:solidFill>
                  <a:prstClr val="black"/>
                </a:solidFill>
              </a:endParaRPr>
            </a:p>
            <a:p>
              <a:pPr algn="ctr" defTabSz="913575" eaLnBrk="1" fontAlgn="auto" hangingPunct="1">
                <a:spcBef>
                  <a:spcPts val="0"/>
                </a:spcBef>
                <a:spcAft>
                  <a:spcPts val="0"/>
                </a:spcAft>
                <a:defRPr/>
              </a:pPr>
              <a:r>
                <a:rPr lang="ja-JP" altLang="en-US" sz="1400" b="1" dirty="0">
                  <a:solidFill>
                    <a:prstClr val="black"/>
                  </a:solidFill>
                </a:rPr>
                <a:t>（介護予防</a:t>
              </a:r>
              <a:endParaRPr lang="en-US" altLang="ja-JP" sz="1400" b="1" dirty="0">
                <a:solidFill>
                  <a:prstClr val="black"/>
                </a:solidFill>
              </a:endParaRPr>
            </a:p>
            <a:p>
              <a:pPr algn="ctr" defTabSz="913575" eaLnBrk="1" fontAlgn="auto" hangingPunct="1">
                <a:spcBef>
                  <a:spcPts val="0"/>
                </a:spcBef>
                <a:spcAft>
                  <a:spcPts val="0"/>
                </a:spcAft>
                <a:defRPr/>
              </a:pPr>
              <a:r>
                <a:rPr lang="ja-JP" altLang="en-US" sz="1400" b="1" dirty="0">
                  <a:solidFill>
                    <a:prstClr val="black"/>
                  </a:solidFill>
                </a:rPr>
                <a:t>通所介護）</a:t>
              </a:r>
              <a:endParaRPr lang="ja-JP" altLang="en-US" sz="2400" b="1" dirty="0">
                <a:solidFill>
                  <a:prstClr val="black"/>
                </a:solidFill>
              </a:endParaRPr>
            </a:p>
            <a:p>
              <a:pPr algn="ctr" defTabSz="913575" eaLnBrk="1" fontAlgn="auto" hangingPunct="1">
                <a:spcBef>
                  <a:spcPts val="0"/>
                </a:spcBef>
                <a:spcAft>
                  <a:spcPts val="0"/>
                </a:spcAft>
                <a:defRPr/>
              </a:pPr>
              <a:endParaRPr lang="en-US" altLang="ja-JP" sz="2000" dirty="0">
                <a:solidFill>
                  <a:prstClr val="black"/>
                </a:solidFill>
              </a:endParaRPr>
            </a:p>
          </p:txBody>
        </p:sp>
        <p:sp>
          <p:nvSpPr>
            <p:cNvPr id="33" name="右矢印 32"/>
            <p:cNvSpPr/>
            <p:nvPr/>
          </p:nvSpPr>
          <p:spPr>
            <a:xfrm>
              <a:off x="2908385" y="3259845"/>
              <a:ext cx="792090"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sz="1000" dirty="0">
                <a:solidFill>
                  <a:prstClr val="black"/>
                </a:solidFill>
              </a:endParaRPr>
            </a:p>
          </p:txBody>
        </p:sp>
      </p:grpSp>
      <p:sp>
        <p:nvSpPr>
          <p:cNvPr id="34" name="正方形/長方形 33"/>
          <p:cNvSpPr/>
          <p:nvPr/>
        </p:nvSpPr>
        <p:spPr>
          <a:xfrm>
            <a:off x="3168650" y="520700"/>
            <a:ext cx="2519363" cy="28416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000" b="1" dirty="0">
                <a:solidFill>
                  <a:srgbClr val="1F497D"/>
                </a:solidFill>
              </a:rPr>
              <a:t>総合事業</a:t>
            </a:r>
            <a:r>
              <a:rPr lang="ja-JP" altLang="en-US" sz="1100" dirty="0">
                <a:solidFill>
                  <a:prstClr val="black"/>
                </a:solidFill>
              </a:rPr>
              <a:t>（市町村の事業</a:t>
            </a:r>
            <a:r>
              <a:rPr lang="ja-JP" altLang="en-US" sz="900" dirty="0">
                <a:solidFill>
                  <a:prstClr val="black"/>
                </a:solidFill>
              </a:rPr>
              <a:t>）</a:t>
            </a:r>
          </a:p>
        </p:txBody>
      </p:sp>
      <p:sp>
        <p:nvSpPr>
          <p:cNvPr id="35" name="円/楕円 34"/>
          <p:cNvSpPr/>
          <p:nvPr/>
        </p:nvSpPr>
        <p:spPr>
          <a:xfrm>
            <a:off x="2928938" y="1885950"/>
            <a:ext cx="5040312" cy="93662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 name="角丸四角形 31"/>
          <p:cNvSpPr/>
          <p:nvPr/>
        </p:nvSpPr>
        <p:spPr bwMode="auto">
          <a:xfrm>
            <a:off x="2802839" y="3880916"/>
            <a:ext cx="6040710" cy="883783"/>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1100" dirty="0">
                <a:solidFill>
                  <a:prstClr val="black"/>
                </a:solidFill>
              </a:rPr>
              <a:t>　</a:t>
            </a:r>
            <a:r>
              <a:rPr lang="en-US" altLang="ja-JP" sz="2300" dirty="0">
                <a:solidFill>
                  <a:prstClr val="black"/>
                </a:solidFill>
                <a:latin typeface="+mn-ea"/>
              </a:rPr>
              <a:t>【</a:t>
            </a:r>
            <a:r>
              <a:rPr lang="ja-JP" altLang="en-US" sz="2300" dirty="0">
                <a:solidFill>
                  <a:prstClr val="black"/>
                </a:solidFill>
                <a:latin typeface="+mn-ea"/>
              </a:rPr>
              <a:t>現行相当サービス</a:t>
            </a:r>
            <a:r>
              <a:rPr lang="en-US" altLang="ja-JP" sz="2300" dirty="0">
                <a:solidFill>
                  <a:prstClr val="black"/>
                </a:solidFill>
                <a:latin typeface="+mn-ea"/>
              </a:rPr>
              <a:t>】</a:t>
            </a:r>
            <a:r>
              <a:rPr lang="ja-JP" altLang="en-US" sz="2300" dirty="0">
                <a:solidFill>
                  <a:prstClr val="black"/>
                </a:solidFill>
                <a:latin typeface="+mn-ea"/>
              </a:rPr>
              <a:t>介護事業所による支援</a:t>
            </a:r>
          </a:p>
        </p:txBody>
      </p:sp>
      <p:sp>
        <p:nvSpPr>
          <p:cNvPr id="37" name="角丸四角形 36"/>
          <p:cNvSpPr/>
          <p:nvPr/>
        </p:nvSpPr>
        <p:spPr bwMode="auto">
          <a:xfrm>
            <a:off x="2803027" y="4817541"/>
            <a:ext cx="6040712" cy="1033593"/>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2300" dirty="0">
                <a:solidFill>
                  <a:prstClr val="black"/>
                </a:solidFill>
                <a:latin typeface="+mn-ea"/>
              </a:rPr>
              <a:t>　</a:t>
            </a:r>
            <a:r>
              <a:rPr lang="en-US" altLang="ja-JP" sz="2300" dirty="0">
                <a:solidFill>
                  <a:prstClr val="black"/>
                </a:solidFill>
                <a:latin typeface="+mn-ea"/>
              </a:rPr>
              <a:t>【</a:t>
            </a:r>
            <a:r>
              <a:rPr lang="ja-JP" altLang="en-US" sz="2300" dirty="0">
                <a:solidFill>
                  <a:prstClr val="black"/>
                </a:solidFill>
                <a:latin typeface="+mn-ea"/>
              </a:rPr>
              <a:t>基準緩和サービス</a:t>
            </a:r>
            <a:r>
              <a:rPr lang="en-US" altLang="ja-JP" sz="2300" dirty="0">
                <a:solidFill>
                  <a:prstClr val="black"/>
                </a:solidFill>
                <a:latin typeface="+mn-ea"/>
              </a:rPr>
              <a:t>A】</a:t>
            </a:r>
          </a:p>
          <a:p>
            <a:pPr defTabSz="913575" eaLnBrk="1" fontAlgn="auto" hangingPunct="1">
              <a:spcBef>
                <a:spcPts val="0"/>
              </a:spcBef>
              <a:spcAft>
                <a:spcPts val="0"/>
              </a:spcAft>
              <a:defRPr/>
            </a:pPr>
            <a:r>
              <a:rPr lang="en-US" altLang="ja-JP" sz="2300" dirty="0">
                <a:solidFill>
                  <a:prstClr val="black"/>
                </a:solidFill>
                <a:latin typeface="+mn-ea"/>
              </a:rPr>
              <a:t>NPO</a:t>
            </a:r>
            <a:r>
              <a:rPr lang="ja-JP" altLang="en-US" sz="2300" dirty="0" err="1">
                <a:solidFill>
                  <a:prstClr val="black"/>
                </a:solidFill>
                <a:latin typeface="+mn-ea"/>
              </a:rPr>
              <a:t>、</a:t>
            </a:r>
            <a:r>
              <a:rPr lang="ja-JP" altLang="en-US" sz="2300" dirty="0">
                <a:solidFill>
                  <a:prstClr val="black"/>
                </a:solidFill>
                <a:latin typeface="+mn-ea"/>
              </a:rPr>
              <a:t>民間事業者等によるミニデイサービス</a:t>
            </a:r>
            <a:endParaRPr lang="en-US" altLang="ja-JP" sz="2300" dirty="0">
              <a:solidFill>
                <a:prstClr val="black"/>
              </a:solidFill>
              <a:latin typeface="+mn-ea"/>
            </a:endParaRPr>
          </a:p>
        </p:txBody>
      </p:sp>
      <p:sp>
        <p:nvSpPr>
          <p:cNvPr id="36" name="円/楕円 35"/>
          <p:cNvSpPr/>
          <p:nvPr/>
        </p:nvSpPr>
        <p:spPr>
          <a:xfrm>
            <a:off x="2776538" y="4899025"/>
            <a:ext cx="6086475" cy="93662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8" name="角丸四角形 37"/>
          <p:cNvSpPr/>
          <p:nvPr/>
        </p:nvSpPr>
        <p:spPr bwMode="auto">
          <a:xfrm>
            <a:off x="2831541" y="5969912"/>
            <a:ext cx="6012008" cy="864452"/>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en-US" altLang="ja-JP" sz="2300" dirty="0">
                <a:solidFill>
                  <a:schemeClr val="tx1"/>
                </a:solidFill>
                <a:latin typeface="+mn-ea"/>
              </a:rPr>
              <a:t>【</a:t>
            </a:r>
            <a:r>
              <a:rPr lang="ja-JP" altLang="en-US" sz="2300" dirty="0">
                <a:solidFill>
                  <a:schemeClr val="tx1"/>
                </a:solidFill>
                <a:latin typeface="+mn-ea"/>
              </a:rPr>
              <a:t>住民主体サービス</a:t>
            </a:r>
            <a:r>
              <a:rPr lang="en-US" altLang="ja-JP" sz="2300" dirty="0">
                <a:solidFill>
                  <a:schemeClr val="tx1"/>
                </a:solidFill>
                <a:latin typeface="+mn-ea"/>
              </a:rPr>
              <a:t>B】</a:t>
            </a:r>
          </a:p>
          <a:p>
            <a:pPr defTabSz="913575" eaLnBrk="1" fontAlgn="auto" hangingPunct="1">
              <a:spcBef>
                <a:spcPts val="0"/>
              </a:spcBef>
              <a:spcAft>
                <a:spcPts val="0"/>
              </a:spcAft>
              <a:defRPr/>
            </a:pPr>
            <a:r>
              <a:rPr lang="ja-JP" altLang="en-US" sz="2300" dirty="0">
                <a:solidFill>
                  <a:schemeClr val="tx1"/>
                </a:solidFill>
                <a:latin typeface="+mn-ea"/>
              </a:rPr>
              <a:t>住民主体のコミュニティサロン、運動・交流の場</a:t>
            </a:r>
          </a:p>
        </p:txBody>
      </p:sp>
      <p:sp>
        <p:nvSpPr>
          <p:cNvPr id="54292" name="テキスト ボックス 2"/>
          <p:cNvSpPr txBox="1">
            <a:spLocks noChangeArrowheads="1"/>
          </p:cNvSpPr>
          <p:nvPr/>
        </p:nvSpPr>
        <p:spPr bwMode="auto">
          <a:xfrm>
            <a:off x="0" y="80963"/>
            <a:ext cx="867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u="sng">
                <a:solidFill>
                  <a:srgbClr val="FF0000"/>
                </a:solidFill>
              </a:rPr>
              <a:t>当初の国の説明は、基準緩和サービス</a:t>
            </a:r>
            <a:r>
              <a:rPr lang="en-US" altLang="ja-JP" sz="2000" b="1" u="sng">
                <a:solidFill>
                  <a:srgbClr val="FF0000"/>
                </a:solidFill>
              </a:rPr>
              <a:t>A</a:t>
            </a:r>
            <a:r>
              <a:rPr lang="ja-JP" altLang="en-US" sz="2000" b="1" u="sng">
                <a:solidFill>
                  <a:srgbClr val="FF0000"/>
                </a:solidFill>
              </a:rPr>
              <a:t>の位置づけは多様な主体参入が目的</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29600" cy="1052512"/>
          </a:xfrm>
        </p:spPr>
        <p:txBody>
          <a:bodyPr rtlCol="0">
            <a:normAutofit fontScale="90000"/>
          </a:bodyPr>
          <a:lstStyle/>
          <a:p>
            <a:pPr eaLnBrk="1" fontAlgn="auto" hangingPunct="1">
              <a:spcAft>
                <a:spcPts val="0"/>
              </a:spcAft>
              <a:defRPr/>
            </a:pPr>
            <a:r>
              <a:rPr lang="ja-JP" altLang="en-US" u="sng" dirty="0" smtClean="0"/>
              <a:t>国</a:t>
            </a:r>
            <a:r>
              <a:rPr lang="ja-JP" altLang="en-US" sz="3600" u="sng" dirty="0" smtClean="0"/>
              <a:t>モデル率先実行　</a:t>
            </a:r>
            <a:r>
              <a:rPr lang="ja-JP" altLang="en-US" sz="5300" u="sng" dirty="0" smtClean="0">
                <a:solidFill>
                  <a:srgbClr val="FF0000"/>
                </a:solidFill>
              </a:rPr>
              <a:t>基準緩和Ａ中心</a:t>
            </a:r>
            <a:r>
              <a:rPr lang="en-US" altLang="ja-JP" sz="5300" u="sng" dirty="0" smtClean="0"/>
              <a:t/>
            </a:r>
            <a:br>
              <a:rPr lang="en-US" altLang="ja-JP" sz="5300" u="sng" dirty="0" smtClean="0"/>
            </a:br>
            <a:r>
              <a:rPr lang="ja-JP" altLang="en-US" sz="4000" dirty="0" smtClean="0"/>
              <a:t>～新潟県上越市　２０１５年４月実施</a:t>
            </a:r>
            <a:endParaRPr lang="ja-JP" altLang="en-US" sz="4000" u="sng" dirty="0"/>
          </a:p>
        </p:txBody>
      </p:sp>
      <p:sp>
        <p:nvSpPr>
          <p:cNvPr id="3" name="コンテンツ プレースホルダ 2"/>
          <p:cNvSpPr>
            <a:spLocks noGrp="1"/>
          </p:cNvSpPr>
          <p:nvPr>
            <p:ph idx="1"/>
          </p:nvPr>
        </p:nvSpPr>
        <p:spPr>
          <a:xfrm>
            <a:off x="395288" y="981075"/>
            <a:ext cx="8569325" cy="5876925"/>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ja-JP" altLang="en-US" dirty="0" smtClean="0"/>
              <a:t>　</a:t>
            </a:r>
            <a:r>
              <a:rPr lang="ja-JP" altLang="en-US" b="1" dirty="0" smtClean="0"/>
              <a:t>　</a:t>
            </a:r>
            <a:endParaRPr lang="en-US" altLang="ja-JP" b="1" dirty="0" smtClean="0"/>
          </a:p>
          <a:p>
            <a:pPr eaLnBrk="1" fontAlgn="auto" hangingPunct="1">
              <a:spcAft>
                <a:spcPts val="0"/>
              </a:spcAft>
              <a:buFont typeface="Arial" panose="020B0604020202020204" pitchFamily="34" charset="0"/>
              <a:buNone/>
              <a:defRPr/>
            </a:pPr>
            <a:r>
              <a:rPr lang="ja-JP" altLang="en-US" dirty="0" smtClean="0"/>
              <a:t>　○基準緩和</a:t>
            </a:r>
            <a:r>
              <a:rPr lang="en-US" altLang="ja-JP" dirty="0" smtClean="0"/>
              <a:t>A</a:t>
            </a:r>
            <a:r>
              <a:rPr lang="ja-JP" altLang="en-US" dirty="0" smtClean="0"/>
              <a:t>型は、</a:t>
            </a:r>
            <a:r>
              <a:rPr lang="ja-JP" altLang="en-US" dirty="0" smtClean="0">
                <a:solidFill>
                  <a:srgbClr val="FF0000"/>
                </a:solidFill>
              </a:rPr>
              <a:t>予防給付の８割の基本報酬</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smtClean="0"/>
              <a:t>　○「介護」「予防」「現行相当」「基準緩和Ａ」の</a:t>
            </a:r>
            <a:r>
              <a:rPr lang="ja-JP" altLang="en-US" dirty="0" smtClean="0">
                <a:solidFill>
                  <a:srgbClr val="FF0000"/>
                </a:solidFill>
              </a:rPr>
              <a:t>４つの指定を同時に受けることも可能</a:t>
            </a:r>
            <a:r>
              <a:rPr lang="ja-JP" altLang="en-US" dirty="0" smtClean="0"/>
              <a:t>。</a:t>
            </a:r>
            <a:r>
              <a:rPr lang="ja-JP" altLang="en-US" dirty="0" smtClean="0">
                <a:solidFill>
                  <a:srgbClr val="FF0000"/>
                </a:solidFill>
              </a:rPr>
              <a:t>ほとんどの事業所が「基準緩和Ａ」に参入</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smtClean="0"/>
              <a:t>　○今年度中利用者見込</a:t>
            </a:r>
            <a:endParaRPr lang="en-US" altLang="ja-JP" dirty="0" smtClean="0"/>
          </a:p>
          <a:p>
            <a:pPr eaLnBrk="1" fontAlgn="auto" hangingPunct="1">
              <a:spcAft>
                <a:spcPts val="0"/>
              </a:spcAft>
              <a:buFont typeface="Arial" panose="020B0604020202020204" pitchFamily="34" charset="0"/>
              <a:buNone/>
              <a:defRPr/>
            </a:pPr>
            <a:r>
              <a:rPr lang="ja-JP" altLang="en-US" dirty="0" smtClean="0"/>
              <a:t>　　</a:t>
            </a:r>
            <a:r>
              <a:rPr lang="ja-JP" altLang="en-US" dirty="0" smtClean="0">
                <a:solidFill>
                  <a:srgbClr val="FF0000"/>
                </a:solidFill>
              </a:rPr>
              <a:t>現行相当５０％、基準緩和５０％</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smtClean="0"/>
              <a:t>　○事業者アンケートから（２０１５年８月）</a:t>
            </a:r>
            <a:endParaRPr lang="en-US" altLang="ja-JP" dirty="0" smtClean="0"/>
          </a:p>
          <a:p>
            <a:pPr eaLnBrk="1" fontAlgn="auto" hangingPunct="1">
              <a:spcAft>
                <a:spcPts val="0"/>
              </a:spcAft>
              <a:buFont typeface="Arial" panose="020B0604020202020204" pitchFamily="34" charset="0"/>
              <a:buNone/>
              <a:defRPr/>
            </a:pPr>
            <a:r>
              <a:rPr lang="ja-JP" altLang="en-US" dirty="0" smtClean="0"/>
              <a:t>・</a:t>
            </a:r>
            <a:r>
              <a:rPr lang="ja-JP" altLang="en-US" dirty="0"/>
              <a:t>「保険者にプランを全員分提出。</a:t>
            </a:r>
            <a:r>
              <a:rPr lang="en-US" altLang="ja-JP" dirty="0">
                <a:solidFill>
                  <a:srgbClr val="FF0000"/>
                </a:solidFill>
              </a:rPr>
              <a:t>『</a:t>
            </a:r>
            <a:r>
              <a:rPr lang="ja-JP" altLang="en-US" dirty="0">
                <a:solidFill>
                  <a:srgbClr val="FF0000"/>
                </a:solidFill>
              </a:rPr>
              <a:t>現行でない</a:t>
            </a:r>
            <a:r>
              <a:rPr lang="en-US" altLang="ja-JP" dirty="0">
                <a:solidFill>
                  <a:srgbClr val="FF0000"/>
                </a:solidFill>
              </a:rPr>
              <a:t>』</a:t>
            </a:r>
            <a:r>
              <a:rPr lang="ja-JP" altLang="en-US" dirty="0">
                <a:solidFill>
                  <a:srgbClr val="FF0000"/>
                </a:solidFill>
              </a:rPr>
              <a:t>と判断される</a:t>
            </a:r>
            <a:r>
              <a:rPr lang="ja-JP" altLang="en-US" dirty="0"/>
              <a:t>。訪問介護は生活支援はほぼ緩和になってしまう」（地域包括支援センター）</a:t>
            </a:r>
          </a:p>
          <a:p>
            <a:pPr eaLnBrk="1" fontAlgn="auto" hangingPunct="1">
              <a:spcAft>
                <a:spcPts val="0"/>
              </a:spcAft>
              <a:buFont typeface="Arial" panose="020B0604020202020204" pitchFamily="34" charset="0"/>
              <a:buNone/>
              <a:defRPr/>
            </a:pPr>
            <a:r>
              <a:rPr lang="ja-JP" altLang="en-US" dirty="0" smtClean="0"/>
              <a:t>・「今までの</a:t>
            </a:r>
            <a:r>
              <a:rPr lang="ja-JP" altLang="en-US" dirty="0" smtClean="0">
                <a:solidFill>
                  <a:srgbClr val="FF0000"/>
                </a:solidFill>
              </a:rPr>
              <a:t>利用者を放り出すことはできないので参入</a:t>
            </a:r>
            <a:r>
              <a:rPr lang="ja-JP" altLang="en-US" dirty="0" smtClean="0"/>
              <a:t>した」（通所）</a:t>
            </a:r>
            <a:endParaRPr lang="en-US" altLang="ja-JP" dirty="0" smtClean="0"/>
          </a:p>
          <a:p>
            <a:pPr eaLnBrk="1" fontAlgn="auto" hangingPunct="1">
              <a:spcAft>
                <a:spcPts val="0"/>
              </a:spcAft>
              <a:buFont typeface="Arial" panose="020B0604020202020204" pitchFamily="34" charset="0"/>
              <a:buNone/>
              <a:defRPr/>
            </a:pPr>
            <a:r>
              <a:rPr lang="ja-JP" altLang="en-US" dirty="0" smtClean="0"/>
              <a:t>・「緩和された利用者を受け入れることで</a:t>
            </a:r>
            <a:r>
              <a:rPr lang="ja-JP" altLang="en-US" dirty="0" smtClean="0">
                <a:solidFill>
                  <a:srgbClr val="FF0000"/>
                </a:solidFill>
              </a:rPr>
              <a:t>報酬が下がることになり経営が悪化</a:t>
            </a:r>
            <a:r>
              <a:rPr lang="ja-JP" altLang="en-US" dirty="0" smtClean="0"/>
              <a:t>している」（通所）</a:t>
            </a:r>
            <a:endParaRPr lang="en-US" altLang="ja-JP"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3145" y="150580"/>
            <a:ext cx="8525222" cy="955576"/>
          </a:xfrm>
          <a:solidFill>
            <a:srgbClr val="FFFF00"/>
          </a:solidFill>
        </p:spPr>
        <p:txBody>
          <a:bodyPr/>
          <a:lstStyle/>
          <a:p>
            <a:r>
              <a:rPr kumimoji="1" lang="ja-JP" altLang="en-US" sz="3200" dirty="0" smtClean="0"/>
              <a:t>通所型サービス利用者の</a:t>
            </a:r>
            <a:r>
              <a:rPr kumimoji="1" lang="en-US" altLang="ja-JP" sz="3200" dirty="0" smtClean="0"/>
              <a:t>7</a:t>
            </a:r>
            <a:r>
              <a:rPr kumimoji="1" lang="ja-JP" altLang="en-US" sz="3200" dirty="0" smtClean="0"/>
              <a:t>割が</a:t>
            </a:r>
            <a:r>
              <a:rPr lang="ja-JP" altLang="en-US" sz="3200" dirty="0" smtClean="0"/>
              <a:t>緩和型等へ移行</a:t>
            </a:r>
            <a:r>
              <a:rPr lang="en-US" altLang="ja-JP" dirty="0" smtClean="0"/>
              <a:t/>
            </a:r>
            <a:br>
              <a:rPr lang="en-US" altLang="ja-JP" dirty="0" smtClean="0"/>
            </a:br>
            <a:r>
              <a:rPr lang="ja-JP" altLang="en-US" sz="2800" dirty="0" smtClean="0"/>
              <a:t>新潟県上越市　</a:t>
            </a:r>
            <a:r>
              <a:rPr lang="en-US" altLang="ja-JP" sz="2800" dirty="0" smtClean="0"/>
              <a:t>2015</a:t>
            </a:r>
            <a:r>
              <a:rPr lang="ja-JP" altLang="en-US" sz="2800" dirty="0" smtClean="0"/>
              <a:t>年</a:t>
            </a:r>
            <a:r>
              <a:rPr lang="en-US" altLang="ja-JP" sz="2800" dirty="0" smtClean="0"/>
              <a:t>11</a:t>
            </a:r>
            <a:r>
              <a:rPr lang="ja-JP" altLang="en-US" sz="2800" dirty="0" smtClean="0"/>
              <a:t>月時点</a:t>
            </a:r>
            <a:endParaRPr kumimoji="1" lang="ja-JP" altLang="en-US" sz="2800" dirty="0"/>
          </a:p>
        </p:txBody>
      </p:sp>
      <p:sp>
        <p:nvSpPr>
          <p:cNvPr id="5" name="正方形/長方形 4"/>
          <p:cNvSpPr/>
          <p:nvPr/>
        </p:nvSpPr>
        <p:spPr>
          <a:xfrm>
            <a:off x="1835696" y="1564472"/>
            <a:ext cx="2356242" cy="38087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kumimoji="1" lang="en-US" altLang="ja-JP" dirty="0" smtClean="0">
              <a:solidFill>
                <a:schemeClr val="tx1"/>
              </a:solidFill>
            </a:endParaRPr>
          </a:p>
          <a:p>
            <a:r>
              <a:rPr lang="ja-JP" altLang="en-US" sz="3600" dirty="0" smtClean="0">
                <a:solidFill>
                  <a:schemeClr val="tx1"/>
                </a:solidFill>
              </a:rPr>
              <a:t>総合事業移行済み</a:t>
            </a:r>
            <a:endParaRPr lang="en-US" altLang="ja-JP" sz="3600" dirty="0" smtClean="0">
              <a:solidFill>
                <a:schemeClr val="tx1"/>
              </a:solidFill>
            </a:endParaRPr>
          </a:p>
          <a:p>
            <a:r>
              <a:rPr lang="ja-JP" altLang="en-US" sz="3600" dirty="0" smtClean="0">
                <a:solidFill>
                  <a:schemeClr val="tx1"/>
                </a:solidFill>
              </a:rPr>
              <a:t>８４５人</a:t>
            </a:r>
            <a:endParaRPr kumimoji="1" lang="ja-JP" altLang="en-US" sz="4400" dirty="0">
              <a:solidFill>
                <a:schemeClr val="tx1"/>
              </a:solidFill>
            </a:endParaRPr>
          </a:p>
        </p:txBody>
      </p:sp>
      <p:sp>
        <p:nvSpPr>
          <p:cNvPr id="6" name="正方形/長方形 5"/>
          <p:cNvSpPr/>
          <p:nvPr/>
        </p:nvSpPr>
        <p:spPr>
          <a:xfrm>
            <a:off x="403920" y="1412776"/>
            <a:ext cx="927720" cy="5336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en-US" altLang="ja-JP" dirty="0" smtClean="0">
              <a:solidFill>
                <a:schemeClr val="tx1"/>
              </a:solidFill>
            </a:endParaRPr>
          </a:p>
          <a:p>
            <a:r>
              <a:rPr lang="ja-JP" altLang="en-US" dirty="0">
                <a:solidFill>
                  <a:schemeClr val="tx1"/>
                </a:solidFill>
              </a:rPr>
              <a:t>　</a:t>
            </a:r>
            <a:r>
              <a:rPr lang="ja-JP" altLang="en-US" sz="2800" dirty="0" smtClean="0">
                <a:solidFill>
                  <a:schemeClr val="tx1"/>
                </a:solidFill>
              </a:rPr>
              <a:t>予防通所介護利用者１，２６８人</a:t>
            </a:r>
            <a:endParaRPr kumimoji="1" lang="ja-JP" altLang="en-US" sz="2400" dirty="0">
              <a:solidFill>
                <a:schemeClr val="tx1"/>
              </a:solidFill>
            </a:endParaRPr>
          </a:p>
        </p:txBody>
      </p:sp>
      <p:sp>
        <p:nvSpPr>
          <p:cNvPr id="7" name="正方形/長方形 6"/>
          <p:cNvSpPr/>
          <p:nvPr/>
        </p:nvSpPr>
        <p:spPr>
          <a:xfrm>
            <a:off x="1835696" y="5524912"/>
            <a:ext cx="6851102" cy="1224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800" dirty="0" smtClean="0">
                <a:solidFill>
                  <a:schemeClr val="tx1"/>
                </a:solidFill>
              </a:rPr>
              <a:t>予防給付（移行待ち）４２３人</a:t>
            </a:r>
            <a:endParaRPr kumimoji="1" lang="ja-JP" altLang="en-US" sz="3600" dirty="0">
              <a:solidFill>
                <a:schemeClr val="tx1"/>
              </a:solidFill>
            </a:endParaRPr>
          </a:p>
        </p:txBody>
      </p:sp>
      <p:sp>
        <p:nvSpPr>
          <p:cNvPr id="8" name="正方形/長方形 7"/>
          <p:cNvSpPr/>
          <p:nvPr/>
        </p:nvSpPr>
        <p:spPr>
          <a:xfrm>
            <a:off x="4191940" y="1564472"/>
            <a:ext cx="4412507" cy="18722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800" dirty="0" smtClean="0">
                <a:solidFill>
                  <a:srgbClr val="FF0000"/>
                </a:solidFill>
              </a:rPr>
              <a:t>基準緩和</a:t>
            </a:r>
            <a:r>
              <a:rPr lang="en-US" altLang="ja-JP" sz="2800" dirty="0" smtClean="0">
                <a:solidFill>
                  <a:srgbClr val="FF0000"/>
                </a:solidFill>
              </a:rPr>
              <a:t>A</a:t>
            </a:r>
            <a:r>
              <a:rPr lang="ja-JP" altLang="en-US" sz="2800" dirty="0" smtClean="0">
                <a:solidFill>
                  <a:srgbClr val="FF0000"/>
                </a:solidFill>
              </a:rPr>
              <a:t>型サービス</a:t>
            </a:r>
            <a:endParaRPr lang="en-US" altLang="ja-JP" sz="2800" dirty="0" smtClean="0">
              <a:solidFill>
                <a:srgbClr val="FF0000"/>
              </a:solidFill>
            </a:endParaRPr>
          </a:p>
          <a:p>
            <a:r>
              <a:rPr lang="ja-JP" altLang="en-US" sz="4000" dirty="0" smtClean="0">
                <a:solidFill>
                  <a:srgbClr val="FF0000"/>
                </a:solidFill>
              </a:rPr>
              <a:t>４３９人（５１．９％</a:t>
            </a:r>
            <a:r>
              <a:rPr lang="ja-JP" altLang="en-US" sz="4000" dirty="0" smtClean="0">
                <a:solidFill>
                  <a:schemeClr val="tx1"/>
                </a:solidFill>
              </a:rPr>
              <a:t>）</a:t>
            </a:r>
            <a:endParaRPr kumimoji="1" lang="ja-JP" altLang="en-US" sz="4800" dirty="0">
              <a:solidFill>
                <a:schemeClr val="tx1"/>
              </a:solidFill>
            </a:endParaRPr>
          </a:p>
        </p:txBody>
      </p:sp>
      <p:sp>
        <p:nvSpPr>
          <p:cNvPr id="9" name="正方形/長方形 8"/>
          <p:cNvSpPr/>
          <p:nvPr/>
        </p:nvSpPr>
        <p:spPr>
          <a:xfrm>
            <a:off x="4191939" y="3436680"/>
            <a:ext cx="4412507" cy="78440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400" dirty="0" smtClean="0">
                <a:solidFill>
                  <a:schemeClr val="tx1"/>
                </a:solidFill>
              </a:rPr>
              <a:t>住民</a:t>
            </a:r>
            <a:r>
              <a:rPr lang="ja-JP" altLang="en-US" sz="2400" dirty="0">
                <a:solidFill>
                  <a:schemeClr val="tx1"/>
                </a:solidFill>
              </a:rPr>
              <a:t>主体</a:t>
            </a:r>
            <a:r>
              <a:rPr lang="ja-JP" altLang="en-US" sz="2400" dirty="0" smtClean="0">
                <a:solidFill>
                  <a:schemeClr val="tx1"/>
                </a:solidFill>
              </a:rPr>
              <a:t>サービス</a:t>
            </a:r>
            <a:endParaRPr lang="en-US" altLang="ja-JP" sz="2400" dirty="0" smtClean="0">
              <a:solidFill>
                <a:schemeClr val="tx1"/>
              </a:solidFill>
            </a:endParaRPr>
          </a:p>
          <a:p>
            <a:r>
              <a:rPr lang="ja-JP" altLang="en-US" sz="3200" dirty="0" smtClean="0">
                <a:solidFill>
                  <a:schemeClr val="tx1"/>
                </a:solidFill>
              </a:rPr>
              <a:t>１２６人（１４．９％）</a:t>
            </a:r>
            <a:endParaRPr kumimoji="1" lang="ja-JP" altLang="en-US" sz="4000" dirty="0">
              <a:solidFill>
                <a:schemeClr val="tx1"/>
              </a:solidFill>
            </a:endParaRPr>
          </a:p>
        </p:txBody>
      </p:sp>
      <p:sp>
        <p:nvSpPr>
          <p:cNvPr id="10" name="正方形/長方形 9"/>
          <p:cNvSpPr/>
          <p:nvPr/>
        </p:nvSpPr>
        <p:spPr>
          <a:xfrm>
            <a:off x="4191939" y="4221088"/>
            <a:ext cx="4412507"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400" dirty="0" smtClean="0">
                <a:solidFill>
                  <a:schemeClr val="tx1"/>
                </a:solidFill>
              </a:rPr>
              <a:t>現行</a:t>
            </a:r>
            <a:r>
              <a:rPr lang="ja-JP" altLang="en-US" sz="2400" dirty="0">
                <a:solidFill>
                  <a:schemeClr val="tx1"/>
                </a:solidFill>
              </a:rPr>
              <a:t>相当</a:t>
            </a:r>
            <a:r>
              <a:rPr lang="ja-JP" altLang="en-US" sz="2400" dirty="0" smtClean="0">
                <a:solidFill>
                  <a:schemeClr val="tx1"/>
                </a:solidFill>
              </a:rPr>
              <a:t>サービス</a:t>
            </a:r>
            <a:endParaRPr lang="en-US" altLang="ja-JP" sz="2400" dirty="0" smtClean="0">
              <a:solidFill>
                <a:schemeClr val="tx1"/>
              </a:solidFill>
            </a:endParaRPr>
          </a:p>
          <a:p>
            <a:r>
              <a:rPr lang="ja-JP" altLang="en-US" sz="3200" dirty="0" smtClean="0">
                <a:solidFill>
                  <a:schemeClr val="tx1"/>
                </a:solidFill>
              </a:rPr>
              <a:t>２８</a:t>
            </a:r>
            <a:r>
              <a:rPr lang="ja-JP" altLang="en-US" sz="3200" dirty="0">
                <a:solidFill>
                  <a:schemeClr val="tx1"/>
                </a:solidFill>
              </a:rPr>
              <a:t>０</a:t>
            </a:r>
            <a:r>
              <a:rPr lang="ja-JP" altLang="en-US" sz="3200" dirty="0" smtClean="0">
                <a:solidFill>
                  <a:schemeClr val="tx1"/>
                </a:solidFill>
              </a:rPr>
              <a:t>人（３３．１％）</a:t>
            </a:r>
            <a:endParaRPr kumimoji="1" lang="ja-JP" altLang="en-US" sz="4000" dirty="0">
              <a:solidFill>
                <a:schemeClr val="tx1"/>
              </a:solidFill>
            </a:endParaRPr>
          </a:p>
        </p:txBody>
      </p:sp>
      <p:sp>
        <p:nvSpPr>
          <p:cNvPr id="11" name="V 字形矢印 10"/>
          <p:cNvSpPr/>
          <p:nvPr/>
        </p:nvSpPr>
        <p:spPr>
          <a:xfrm>
            <a:off x="1187624" y="3828884"/>
            <a:ext cx="648072" cy="68023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56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74642"/>
          </a:xfrm>
        </p:spPr>
        <p:txBody>
          <a:bodyPr/>
          <a:lstStyle/>
          <a:p>
            <a:r>
              <a:rPr lang="ja-JP" altLang="en-US" sz="9600" dirty="0">
                <a:solidFill>
                  <a:srgbClr val="FF0000"/>
                </a:solidFill>
              </a:rPr>
              <a:t>堺</a:t>
            </a:r>
            <a:r>
              <a:rPr kumimoji="1" lang="ja-JP" altLang="en-US" sz="9600" dirty="0" smtClean="0">
                <a:solidFill>
                  <a:srgbClr val="FF0000"/>
                </a:solidFill>
              </a:rPr>
              <a:t>市</a:t>
            </a:r>
            <a:r>
              <a:rPr kumimoji="1" lang="ja-JP" altLang="en-US" sz="9600" dirty="0" smtClean="0">
                <a:solidFill>
                  <a:srgbClr val="FF0000"/>
                </a:solidFill>
              </a:rPr>
              <a:t>案の</a:t>
            </a:r>
            <a:r>
              <a:rPr kumimoji="1" lang="en-US" altLang="ja-JP" sz="9600" dirty="0" smtClean="0">
                <a:solidFill>
                  <a:srgbClr val="FF0000"/>
                </a:solidFill>
              </a:rPr>
              <a:t/>
            </a:r>
            <a:br>
              <a:rPr kumimoji="1" lang="en-US" altLang="ja-JP" sz="9600" dirty="0" smtClean="0">
                <a:solidFill>
                  <a:srgbClr val="FF0000"/>
                </a:solidFill>
              </a:rPr>
            </a:br>
            <a:r>
              <a:rPr kumimoji="1" lang="ja-JP" altLang="en-US" sz="9600" dirty="0" smtClean="0">
                <a:solidFill>
                  <a:srgbClr val="FF0000"/>
                </a:solidFill>
              </a:rPr>
              <a:t>内容と</a:t>
            </a:r>
            <a:r>
              <a:rPr kumimoji="1" lang="ja-JP" altLang="en-US" sz="9600" dirty="0" smtClean="0">
                <a:solidFill>
                  <a:srgbClr val="FF0000"/>
                </a:solidFill>
              </a:rPr>
              <a:t>問題点</a:t>
            </a:r>
            <a:endParaRPr kumimoji="1" lang="ja-JP" altLang="en-US" sz="9600" dirty="0">
              <a:solidFill>
                <a:srgbClr val="FF0000"/>
              </a:solidFill>
            </a:endParaRPr>
          </a:p>
        </p:txBody>
      </p:sp>
    </p:spTree>
    <p:extLst>
      <p:ext uri="{BB962C8B-B14F-4D97-AF65-F5344CB8AC3E}">
        <p14:creationId xmlns:p14="http://schemas.microsoft.com/office/powerpoint/2010/main" val="95605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634082"/>
          </a:xfrm>
        </p:spPr>
        <p:txBody>
          <a:bodyPr/>
          <a:lstStyle/>
          <a:p>
            <a:r>
              <a:rPr lang="ja-JP" altLang="en-US" dirty="0" smtClean="0"/>
              <a:t>堺市</a:t>
            </a:r>
            <a:r>
              <a:rPr lang="ja-JP" altLang="en-US" dirty="0" smtClean="0"/>
              <a:t>の</a:t>
            </a:r>
            <a:r>
              <a:rPr lang="ja-JP" altLang="en-US" dirty="0" smtClean="0"/>
              <a:t>スケジュール</a:t>
            </a:r>
            <a:endParaRPr kumimoji="1" lang="ja-JP" altLang="en-US" dirty="0"/>
          </a:p>
        </p:txBody>
      </p:sp>
      <p:sp>
        <p:nvSpPr>
          <p:cNvPr id="3" name="コンテンツ プレースホルダー 2"/>
          <p:cNvSpPr>
            <a:spLocks noGrp="1"/>
          </p:cNvSpPr>
          <p:nvPr>
            <p:ph idx="1"/>
          </p:nvPr>
        </p:nvSpPr>
        <p:spPr>
          <a:xfrm>
            <a:off x="0" y="908720"/>
            <a:ext cx="9144000" cy="5949280"/>
          </a:xfrm>
        </p:spPr>
        <p:txBody>
          <a:bodyPr/>
          <a:lstStyle/>
          <a:p>
            <a:pPr marL="0" indent="0">
              <a:buNone/>
            </a:pPr>
            <a:r>
              <a:rPr kumimoji="1" lang="en-US" altLang="ja-JP" dirty="0" smtClean="0"/>
              <a:t>2015</a:t>
            </a:r>
            <a:r>
              <a:rPr kumimoji="1" lang="ja-JP" altLang="en-US" dirty="0" smtClean="0"/>
              <a:t>（平成２７）年１０月２１日</a:t>
            </a:r>
            <a:r>
              <a:rPr kumimoji="1" lang="ja-JP" altLang="en-US" dirty="0" smtClean="0"/>
              <a:t>　</a:t>
            </a:r>
            <a:endParaRPr kumimoji="1" lang="en-US" altLang="ja-JP" dirty="0" smtClean="0"/>
          </a:p>
          <a:p>
            <a:pPr marL="0" indent="0">
              <a:buNone/>
            </a:pPr>
            <a:r>
              <a:rPr lang="ja-JP" altLang="en-US" dirty="0" smtClean="0"/>
              <a:t>第１回堺市</a:t>
            </a:r>
            <a:r>
              <a:rPr kumimoji="1" lang="ja-JP" altLang="en-US" dirty="0" smtClean="0"/>
              <a:t>社会</a:t>
            </a:r>
            <a:r>
              <a:rPr kumimoji="1" lang="ja-JP" altLang="en-US" dirty="0" smtClean="0"/>
              <a:t>福祉審議会高齢者福祉専門</a:t>
            </a:r>
            <a:r>
              <a:rPr kumimoji="1" lang="ja-JP" altLang="en-US" dirty="0" smtClean="0"/>
              <a:t>分科会</a:t>
            </a:r>
            <a:endParaRPr kumimoji="1" lang="en-US" altLang="ja-JP" dirty="0" smtClean="0"/>
          </a:p>
          <a:p>
            <a:pPr marL="0" indent="0">
              <a:buNone/>
            </a:pPr>
            <a:r>
              <a:rPr lang="en-US" altLang="ja-JP" dirty="0"/>
              <a:t>2016</a:t>
            </a:r>
            <a:r>
              <a:rPr lang="ja-JP" altLang="en-US" dirty="0" smtClean="0"/>
              <a:t>年（平成２８）年</a:t>
            </a:r>
            <a:endParaRPr lang="en-US" altLang="ja-JP" dirty="0" smtClean="0"/>
          </a:p>
          <a:p>
            <a:pPr marL="0" indent="0">
              <a:buNone/>
            </a:pPr>
            <a:r>
              <a:rPr lang="ja-JP" altLang="en-US" dirty="0" smtClean="0"/>
              <a:t>１</a:t>
            </a:r>
            <a:r>
              <a:rPr lang="ja-JP" altLang="en-US" dirty="0" smtClean="0"/>
              <a:t>月８日</a:t>
            </a:r>
            <a:endParaRPr lang="en-US" altLang="ja-JP" dirty="0"/>
          </a:p>
          <a:p>
            <a:pPr marL="0" indent="0">
              <a:buNone/>
            </a:pPr>
            <a:r>
              <a:rPr lang="ja-JP" altLang="en-US" dirty="0" smtClean="0"/>
              <a:t>第２回</a:t>
            </a:r>
            <a:r>
              <a:rPr lang="ja-JP" altLang="en-US" dirty="0"/>
              <a:t>堺市社会福祉審議会高齢者福祉専門分科会</a:t>
            </a:r>
            <a:endParaRPr lang="en-US" altLang="ja-JP" dirty="0"/>
          </a:p>
          <a:p>
            <a:pPr marL="0" indent="0">
              <a:buNone/>
            </a:pPr>
            <a:r>
              <a:rPr lang="ja-JP" altLang="en-US" dirty="0" smtClean="0">
                <a:solidFill>
                  <a:srgbClr val="FF0000"/>
                </a:solidFill>
              </a:rPr>
              <a:t>３月２９日</a:t>
            </a:r>
            <a:endParaRPr lang="en-US" altLang="ja-JP" dirty="0" smtClean="0">
              <a:solidFill>
                <a:srgbClr val="FF0000"/>
              </a:solidFill>
            </a:endParaRPr>
          </a:p>
          <a:p>
            <a:pPr marL="0" indent="0">
              <a:buNone/>
            </a:pPr>
            <a:r>
              <a:rPr kumimoji="1" lang="ja-JP" altLang="en-US" dirty="0" smtClean="0">
                <a:solidFill>
                  <a:srgbClr val="FF0000"/>
                </a:solidFill>
              </a:rPr>
              <a:t>第３回堺市</a:t>
            </a:r>
            <a:r>
              <a:rPr lang="ja-JP" altLang="en-US" dirty="0" smtClean="0">
                <a:solidFill>
                  <a:srgbClr val="FF0000"/>
                </a:solidFill>
              </a:rPr>
              <a:t>社会</a:t>
            </a:r>
            <a:r>
              <a:rPr lang="ja-JP" altLang="en-US" dirty="0">
                <a:solidFill>
                  <a:srgbClr val="FF0000"/>
                </a:solidFill>
              </a:rPr>
              <a:t>福祉審議会高齢者福祉専門</a:t>
            </a:r>
            <a:r>
              <a:rPr lang="ja-JP" altLang="en-US" dirty="0" smtClean="0">
                <a:solidFill>
                  <a:srgbClr val="FF0000"/>
                </a:solidFill>
              </a:rPr>
              <a:t>分科会</a:t>
            </a:r>
            <a:endParaRPr lang="en-US" altLang="ja-JP" dirty="0" smtClean="0">
              <a:solidFill>
                <a:srgbClr val="FF0000"/>
              </a:solidFill>
            </a:endParaRPr>
          </a:p>
          <a:p>
            <a:pPr marL="0" indent="0">
              <a:buNone/>
            </a:pPr>
            <a:r>
              <a:rPr kumimoji="1" lang="ja-JP" altLang="en-US" dirty="0" smtClean="0">
                <a:solidFill>
                  <a:srgbClr val="FF0000"/>
                </a:solidFill>
              </a:rPr>
              <a:t>　</a:t>
            </a:r>
            <a:r>
              <a:rPr kumimoji="1" lang="en-US" altLang="ja-JP" dirty="0" smtClean="0">
                <a:solidFill>
                  <a:srgbClr val="FF0000"/>
                </a:solidFill>
              </a:rPr>
              <a:t>5</a:t>
            </a:r>
            <a:r>
              <a:rPr kumimoji="1" lang="ja-JP" altLang="en-US" dirty="0" smtClean="0">
                <a:solidFill>
                  <a:srgbClr val="FF0000"/>
                </a:solidFill>
              </a:rPr>
              <a:t>月～</a:t>
            </a:r>
            <a:r>
              <a:rPr kumimoji="1" lang="en-US" altLang="ja-JP" dirty="0" smtClean="0">
                <a:solidFill>
                  <a:srgbClr val="FF0000"/>
                </a:solidFill>
              </a:rPr>
              <a:t>6</a:t>
            </a:r>
            <a:r>
              <a:rPr kumimoji="1" lang="ja-JP" altLang="en-US" dirty="0" smtClean="0">
                <a:solidFill>
                  <a:srgbClr val="FF0000"/>
                </a:solidFill>
              </a:rPr>
              <a:t>月　堺市議会</a:t>
            </a:r>
            <a:endParaRPr kumimoji="1" lang="en-US" altLang="ja-JP" dirty="0" smtClean="0">
              <a:solidFill>
                <a:srgbClr val="FF0000"/>
              </a:solidFill>
            </a:endParaRPr>
          </a:p>
          <a:p>
            <a:pPr marL="0" indent="0">
              <a:buNone/>
            </a:pPr>
            <a:r>
              <a:rPr lang="ja-JP" altLang="en-US" dirty="0">
                <a:solidFill>
                  <a:srgbClr val="FF0000"/>
                </a:solidFill>
              </a:rPr>
              <a:t>　</a:t>
            </a:r>
            <a:r>
              <a:rPr lang="en-US" altLang="ja-JP" dirty="0" smtClean="0">
                <a:solidFill>
                  <a:srgbClr val="FF0000"/>
                </a:solidFill>
              </a:rPr>
              <a:t>8</a:t>
            </a:r>
            <a:r>
              <a:rPr lang="ja-JP" altLang="en-US" dirty="0" smtClean="0">
                <a:solidFill>
                  <a:srgbClr val="FF0000"/>
                </a:solidFill>
              </a:rPr>
              <a:t>月　訪問・通所・居宅介護支援事業所説明会</a:t>
            </a:r>
            <a:r>
              <a:rPr kumimoji="1" lang="ja-JP" altLang="en-US" dirty="0" smtClean="0">
                <a:solidFill>
                  <a:srgbClr val="FF0000"/>
                </a:solidFill>
              </a:rPr>
              <a:t>　</a:t>
            </a:r>
            <a:endParaRPr kumimoji="1" lang="ja-JP" altLang="en-US" dirty="0">
              <a:solidFill>
                <a:srgbClr val="FF0000"/>
              </a:solidFill>
            </a:endParaRPr>
          </a:p>
        </p:txBody>
      </p:sp>
    </p:spTree>
    <p:extLst>
      <p:ext uri="{BB962C8B-B14F-4D97-AF65-F5344CB8AC3E}">
        <p14:creationId xmlns:p14="http://schemas.microsoft.com/office/powerpoint/2010/main" val="424190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p:spPr>
        <p:txBody>
          <a:bodyPr/>
          <a:lstStyle/>
          <a:p>
            <a:r>
              <a:rPr kumimoji="1" lang="ja-JP" altLang="en-US" dirty="0" smtClean="0"/>
              <a:t>二転三転の堺市案</a:t>
            </a:r>
            <a:r>
              <a:rPr kumimoji="1" lang="en-US" altLang="ja-JP" dirty="0" smtClean="0"/>
              <a:t/>
            </a:r>
            <a:br>
              <a:rPr kumimoji="1" lang="en-US" altLang="ja-JP" dirty="0" smtClean="0"/>
            </a:br>
            <a:r>
              <a:rPr kumimoji="1" lang="ja-JP" altLang="en-US" sz="3200" dirty="0" smtClean="0"/>
              <a:t>堺市ホームページ掲載案（１月８日）はすでに変更</a:t>
            </a:r>
            <a:endParaRPr kumimoji="1" lang="ja-JP" altLang="en-US" sz="3200" dirty="0"/>
          </a:p>
        </p:txBody>
      </p:sp>
      <p:pic>
        <p:nvPicPr>
          <p:cNvPr id="4" name="図 3"/>
          <p:cNvPicPr>
            <a:picLocks noChangeAspect="1"/>
          </p:cNvPicPr>
          <p:nvPr/>
        </p:nvPicPr>
        <p:blipFill>
          <a:blip r:embed="rId2"/>
          <a:stretch>
            <a:fillRect/>
          </a:stretch>
        </p:blipFill>
        <p:spPr>
          <a:xfrm>
            <a:off x="475685" y="1578107"/>
            <a:ext cx="7626692" cy="5246993"/>
          </a:xfrm>
          <a:prstGeom prst="rect">
            <a:avLst/>
          </a:prstGeom>
        </p:spPr>
      </p:pic>
      <p:cxnSp>
        <p:nvCxnSpPr>
          <p:cNvPr id="6" name="直線コネクタ 5"/>
          <p:cNvCxnSpPr/>
          <p:nvPr/>
        </p:nvCxnSpPr>
        <p:spPr>
          <a:xfrm>
            <a:off x="4800600" y="2074540"/>
            <a:ext cx="3096344" cy="4653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4716016" y="2204864"/>
            <a:ext cx="3096344" cy="43924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57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7200" y="1071405"/>
            <a:ext cx="8340616" cy="5820000"/>
          </a:xfrm>
          <a:prstGeom prst="rect">
            <a:avLst/>
          </a:prstGeom>
        </p:spPr>
      </p:pic>
      <p:sp>
        <p:nvSpPr>
          <p:cNvPr id="2" name="タイトル 1"/>
          <p:cNvSpPr>
            <a:spLocks noGrp="1"/>
          </p:cNvSpPr>
          <p:nvPr>
            <p:ph type="title"/>
          </p:nvPr>
        </p:nvSpPr>
        <p:spPr>
          <a:xfrm>
            <a:off x="457200" y="274638"/>
            <a:ext cx="8686800" cy="1143000"/>
          </a:xfrm>
        </p:spPr>
        <p:txBody>
          <a:bodyPr/>
          <a:lstStyle/>
          <a:p>
            <a:r>
              <a:rPr kumimoji="1" lang="ja-JP" altLang="en-US" dirty="0" smtClean="0"/>
              <a:t>二転三転の堺市案</a:t>
            </a:r>
            <a:r>
              <a:rPr kumimoji="1" lang="en-US" altLang="ja-JP" dirty="0" smtClean="0"/>
              <a:t/>
            </a:r>
            <a:br>
              <a:rPr kumimoji="1" lang="en-US" altLang="ja-JP" dirty="0" smtClean="0"/>
            </a:br>
            <a:r>
              <a:rPr kumimoji="1" lang="ja-JP" altLang="en-US" sz="3200" dirty="0" smtClean="0"/>
              <a:t>堺市ホームページ掲載案（１月８日）はすでに変更</a:t>
            </a:r>
            <a:endParaRPr kumimoji="1" lang="ja-JP" altLang="en-US" sz="3200" dirty="0"/>
          </a:p>
        </p:txBody>
      </p:sp>
      <p:cxnSp>
        <p:nvCxnSpPr>
          <p:cNvPr id="6" name="直線コネクタ 5"/>
          <p:cNvCxnSpPr/>
          <p:nvPr/>
        </p:nvCxnSpPr>
        <p:spPr>
          <a:xfrm>
            <a:off x="6928686" y="1719941"/>
            <a:ext cx="1512168" cy="5101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6858000" y="1738241"/>
            <a:ext cx="1746448" cy="50831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628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最新（２月２２日）堺市</a:t>
            </a:r>
            <a:r>
              <a:rPr lang="ja-JP" altLang="en-US" sz="3600" dirty="0"/>
              <a:t>の</a:t>
            </a:r>
            <a:r>
              <a:rPr lang="ja-JP" altLang="en-US" sz="3600" dirty="0" smtClean="0"/>
              <a:t>サービス類型案</a:t>
            </a:r>
            <a:r>
              <a:rPr lang="en-US" altLang="ja-JP" sz="3600" dirty="0" smtClean="0"/>
              <a:t/>
            </a:r>
            <a:br>
              <a:rPr lang="en-US" altLang="ja-JP" sz="3600" dirty="0" smtClean="0"/>
            </a:br>
            <a:r>
              <a:rPr lang="ja-JP" altLang="en-US" sz="3200" dirty="0" smtClean="0"/>
              <a:t>（</a:t>
            </a:r>
            <a:r>
              <a:rPr lang="ja-JP" altLang="en-US" sz="3200" dirty="0"/>
              <a:t>要支援１・２、基本ﾁｪｯｸﾘｽﾄ該当者） </a:t>
            </a:r>
            <a:endParaRPr kumimoji="1" lang="ja-JP" altLang="en-US" dirty="0"/>
          </a:p>
        </p:txBody>
      </p:sp>
      <p:sp>
        <p:nvSpPr>
          <p:cNvPr id="3" name="コンテンツ プレースホルダー 2"/>
          <p:cNvSpPr>
            <a:spLocks noGrp="1"/>
          </p:cNvSpPr>
          <p:nvPr>
            <p:ph idx="1"/>
          </p:nvPr>
        </p:nvSpPr>
        <p:spPr>
          <a:xfrm>
            <a:off x="179512" y="1387658"/>
            <a:ext cx="8712968" cy="4708525"/>
          </a:xfrm>
        </p:spPr>
        <p:txBody>
          <a:bodyPr/>
          <a:lstStyle/>
          <a:p>
            <a:pPr marL="0" indent="0">
              <a:buNone/>
            </a:pPr>
            <a:r>
              <a:rPr lang="en-US" altLang="ja-JP" sz="2800" dirty="0" smtClean="0"/>
              <a:t>【</a:t>
            </a:r>
            <a:r>
              <a:rPr lang="ja-JP" altLang="en-US" sz="2800" dirty="0"/>
              <a:t>訪問型サービス</a:t>
            </a:r>
            <a:r>
              <a:rPr lang="en-US" altLang="ja-JP" sz="2800" dirty="0"/>
              <a:t>】 </a:t>
            </a:r>
          </a:p>
          <a:p>
            <a:pPr marL="0" indent="0">
              <a:buNone/>
            </a:pPr>
            <a:r>
              <a:rPr lang="en-US" altLang="ja-JP" sz="2800" dirty="0" smtClean="0"/>
              <a:t>Ⅰ</a:t>
            </a:r>
            <a:r>
              <a:rPr lang="ja-JP" altLang="en-US" sz="2800" dirty="0" smtClean="0"/>
              <a:t>現行相当</a:t>
            </a:r>
            <a:r>
              <a:rPr lang="ja-JP" altLang="en-US" sz="2800" dirty="0" smtClean="0"/>
              <a:t>訪問</a:t>
            </a:r>
            <a:r>
              <a:rPr lang="ja-JP" altLang="en-US" sz="2800" dirty="0"/>
              <a:t>サービス </a:t>
            </a:r>
            <a:r>
              <a:rPr lang="ja-JP" altLang="en-US" sz="2800" dirty="0" smtClean="0"/>
              <a:t>（予防</a:t>
            </a:r>
            <a:r>
              <a:rPr lang="ja-JP" altLang="en-US" sz="2800" dirty="0"/>
              <a:t>訪問</a:t>
            </a:r>
            <a:r>
              <a:rPr lang="ja-JP" altLang="en-US" sz="2800" dirty="0"/>
              <a:t>介護の指定事業者） </a:t>
            </a:r>
            <a:endParaRPr lang="en-US" altLang="ja-JP" sz="2800" dirty="0" smtClean="0"/>
          </a:p>
          <a:p>
            <a:pPr marL="0" indent="0">
              <a:buNone/>
            </a:pPr>
            <a:r>
              <a:rPr lang="en-US" altLang="ja-JP" sz="2800" dirty="0" smtClean="0">
                <a:solidFill>
                  <a:srgbClr val="FF0000"/>
                </a:solidFill>
              </a:rPr>
              <a:t>Ⅱ</a:t>
            </a:r>
            <a:r>
              <a:rPr lang="ja-JP" altLang="en-US" sz="2800" dirty="0" smtClean="0">
                <a:solidFill>
                  <a:srgbClr val="FF0000"/>
                </a:solidFill>
              </a:rPr>
              <a:t>基準緩和訪問サービス（本サービスの指定事業者）</a:t>
            </a:r>
            <a:endParaRPr lang="ja-JP" altLang="en-US" sz="2800" dirty="0">
              <a:solidFill>
                <a:srgbClr val="FF0000"/>
              </a:solidFill>
            </a:endParaRPr>
          </a:p>
          <a:p>
            <a:pPr marL="0" indent="0">
              <a:buNone/>
            </a:pPr>
            <a:r>
              <a:rPr lang="en-US" altLang="ja-JP" sz="2800" dirty="0" smtClean="0">
                <a:solidFill>
                  <a:srgbClr val="FF0000"/>
                </a:solidFill>
              </a:rPr>
              <a:t>Ⅲ</a:t>
            </a:r>
            <a:r>
              <a:rPr lang="ja-JP" altLang="en-US" sz="2800" dirty="0" smtClean="0">
                <a:solidFill>
                  <a:srgbClr val="FF0000"/>
                </a:solidFill>
              </a:rPr>
              <a:t>担い手登録</a:t>
            </a:r>
            <a:r>
              <a:rPr lang="ja-JP" altLang="en-US" sz="2800" dirty="0" smtClean="0">
                <a:solidFill>
                  <a:srgbClr val="FF0000"/>
                </a:solidFill>
              </a:rPr>
              <a:t>型</a:t>
            </a:r>
            <a:r>
              <a:rPr lang="ja-JP" altLang="en-US" sz="2800" dirty="0">
                <a:solidFill>
                  <a:srgbClr val="FF0000"/>
                </a:solidFill>
              </a:rPr>
              <a:t>訪問サービス </a:t>
            </a:r>
            <a:r>
              <a:rPr lang="ja-JP" altLang="en-US" sz="2800" dirty="0" smtClean="0">
                <a:solidFill>
                  <a:srgbClr val="FF0000"/>
                </a:solidFill>
              </a:rPr>
              <a:t>（</a:t>
            </a:r>
            <a:r>
              <a:rPr lang="ja-JP" altLang="en-US" sz="2800" dirty="0">
                <a:solidFill>
                  <a:srgbClr val="FF0000"/>
                </a:solidFill>
              </a:rPr>
              <a:t>本サービスの指定事</a:t>
            </a:r>
            <a:r>
              <a:rPr lang="ja-JP" altLang="en-US" sz="2800" dirty="0" smtClean="0">
                <a:solidFill>
                  <a:srgbClr val="FF0000"/>
                </a:solidFill>
              </a:rPr>
              <a:t>業者・団体</a:t>
            </a:r>
            <a:r>
              <a:rPr lang="ja-JP" altLang="en-US" sz="2800" dirty="0" smtClean="0">
                <a:solidFill>
                  <a:srgbClr val="FF0000"/>
                </a:solidFill>
              </a:rPr>
              <a:t>） </a:t>
            </a:r>
            <a:endParaRPr lang="ja-JP" altLang="en-US" sz="2800" dirty="0">
              <a:solidFill>
                <a:srgbClr val="FF0000"/>
              </a:solidFill>
            </a:endParaRPr>
          </a:p>
          <a:p>
            <a:pPr marL="0" indent="0">
              <a:buNone/>
            </a:pPr>
            <a:r>
              <a:rPr lang="en-US" altLang="ja-JP" sz="2800" dirty="0"/>
              <a:t>【</a:t>
            </a:r>
            <a:r>
              <a:rPr lang="ja-JP" altLang="en-US" sz="2800" dirty="0"/>
              <a:t>通所型サービス</a:t>
            </a:r>
            <a:r>
              <a:rPr lang="en-US" altLang="ja-JP" sz="2800" dirty="0"/>
              <a:t>】 </a:t>
            </a:r>
          </a:p>
          <a:p>
            <a:pPr marL="0" indent="0">
              <a:buNone/>
            </a:pPr>
            <a:r>
              <a:rPr lang="en-US" altLang="ja-JP" sz="2800" dirty="0" smtClean="0"/>
              <a:t>Ⅰ</a:t>
            </a:r>
            <a:r>
              <a:rPr lang="ja-JP" altLang="en-US" sz="2800" dirty="0" smtClean="0"/>
              <a:t>現行相当</a:t>
            </a:r>
            <a:r>
              <a:rPr lang="ja-JP" altLang="en-US" sz="2800" dirty="0" smtClean="0"/>
              <a:t>通所</a:t>
            </a:r>
            <a:r>
              <a:rPr lang="ja-JP" altLang="en-US" sz="2800" dirty="0"/>
              <a:t>サービス </a:t>
            </a:r>
            <a:r>
              <a:rPr lang="ja-JP" altLang="en-US" sz="2800" dirty="0" smtClean="0"/>
              <a:t>（予防通所</a:t>
            </a:r>
            <a:r>
              <a:rPr lang="ja-JP" altLang="en-US" sz="2800" dirty="0"/>
              <a:t>介護の指定事業者） </a:t>
            </a:r>
            <a:endParaRPr lang="ja-JP" altLang="en-US" sz="2800" dirty="0"/>
          </a:p>
          <a:p>
            <a:pPr marL="0" indent="0">
              <a:buNone/>
            </a:pPr>
            <a:r>
              <a:rPr lang="en-US" altLang="ja-JP" sz="2800" dirty="0" smtClean="0">
                <a:solidFill>
                  <a:srgbClr val="FF0000"/>
                </a:solidFill>
              </a:rPr>
              <a:t>Ⅱ</a:t>
            </a:r>
            <a:r>
              <a:rPr lang="ja-JP" altLang="en-US" sz="2800" dirty="0" smtClean="0">
                <a:solidFill>
                  <a:srgbClr val="FF0000"/>
                </a:solidFill>
              </a:rPr>
              <a:t>基準緩和</a:t>
            </a:r>
            <a:r>
              <a:rPr lang="ja-JP" altLang="en-US" sz="2800" dirty="0" smtClean="0">
                <a:solidFill>
                  <a:srgbClr val="FF0000"/>
                </a:solidFill>
              </a:rPr>
              <a:t>通所</a:t>
            </a:r>
            <a:r>
              <a:rPr lang="ja-JP" altLang="en-US" sz="2800" dirty="0">
                <a:solidFill>
                  <a:srgbClr val="FF0000"/>
                </a:solidFill>
              </a:rPr>
              <a:t>サービス </a:t>
            </a:r>
            <a:r>
              <a:rPr lang="ja-JP" altLang="en-US" sz="2800" dirty="0">
                <a:solidFill>
                  <a:srgbClr val="FF0000"/>
                </a:solidFill>
              </a:rPr>
              <a:t>（本サービスの指定事業者） </a:t>
            </a:r>
            <a:endParaRPr lang="en-US" altLang="ja-JP" sz="2800" dirty="0">
              <a:solidFill>
                <a:srgbClr val="FF0000"/>
              </a:solidFill>
            </a:endParaRPr>
          </a:p>
          <a:p>
            <a:pPr marL="0" indent="0">
              <a:buNone/>
            </a:pPr>
            <a:r>
              <a:rPr lang="en-US" altLang="ja-JP" sz="2800" dirty="0" smtClean="0">
                <a:solidFill>
                  <a:srgbClr val="FF0000"/>
                </a:solidFill>
              </a:rPr>
              <a:t>Ⅲ</a:t>
            </a:r>
            <a:r>
              <a:rPr lang="ja-JP" altLang="en-US" sz="2800" dirty="0" smtClean="0">
                <a:solidFill>
                  <a:srgbClr val="FF0000"/>
                </a:solidFill>
              </a:rPr>
              <a:t>短期集中通所</a:t>
            </a:r>
            <a:r>
              <a:rPr lang="ja-JP" altLang="en-US" sz="2800" dirty="0">
                <a:solidFill>
                  <a:srgbClr val="FF0000"/>
                </a:solidFill>
              </a:rPr>
              <a:t>サービス </a:t>
            </a:r>
            <a:r>
              <a:rPr lang="ja-JP" altLang="en-US" sz="2800" dirty="0" smtClean="0">
                <a:solidFill>
                  <a:srgbClr val="FF0000"/>
                </a:solidFill>
              </a:rPr>
              <a:t>（</a:t>
            </a:r>
            <a:r>
              <a:rPr lang="ja-JP" altLang="en-US" sz="2800" dirty="0" smtClean="0">
                <a:solidFill>
                  <a:srgbClr val="FF0000"/>
                </a:solidFill>
              </a:rPr>
              <a:t>本サービスの委託事業者</a:t>
            </a:r>
            <a:r>
              <a:rPr lang="ja-JP" altLang="en-US" sz="2800" dirty="0" smtClean="0">
                <a:solidFill>
                  <a:srgbClr val="FF0000"/>
                </a:solidFill>
              </a:rPr>
              <a:t>）</a:t>
            </a:r>
            <a:endParaRPr kumimoji="1" lang="ja-JP" altLang="en-US" sz="2800" dirty="0">
              <a:solidFill>
                <a:srgbClr val="FF0000"/>
              </a:solidFill>
            </a:endParaRPr>
          </a:p>
        </p:txBody>
      </p:sp>
      <p:sp>
        <p:nvSpPr>
          <p:cNvPr id="4" name="角丸四角形 3"/>
          <p:cNvSpPr/>
          <p:nvPr/>
        </p:nvSpPr>
        <p:spPr>
          <a:xfrm>
            <a:off x="1115616" y="6453336"/>
            <a:ext cx="6696744" cy="404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２０１６年２月２２日</a:t>
            </a:r>
            <a:r>
              <a:rPr lang="ja-JP" altLang="en-US" sz="2000" b="1" dirty="0" smtClean="0">
                <a:solidFill>
                  <a:srgbClr val="FF0000"/>
                </a:solidFill>
              </a:rPr>
              <a:t>　</a:t>
            </a:r>
            <a:r>
              <a:rPr lang="ja-JP" altLang="en-US" sz="2000" b="1" dirty="0" smtClean="0">
                <a:solidFill>
                  <a:srgbClr val="FF0000"/>
                </a:solidFill>
              </a:rPr>
              <a:t>堺市高齢施策推進課提供資料</a:t>
            </a:r>
            <a:r>
              <a:rPr lang="ja-JP" altLang="en-US" sz="2000" b="1" dirty="0" smtClean="0">
                <a:solidFill>
                  <a:srgbClr val="FF0000"/>
                </a:solidFill>
              </a:rPr>
              <a:t>抜粋</a:t>
            </a:r>
            <a:endParaRPr lang="ja-JP" altLang="en-US" sz="2000" b="1" dirty="0">
              <a:solidFill>
                <a:srgbClr val="FF0000"/>
              </a:solidFill>
            </a:endParaRPr>
          </a:p>
        </p:txBody>
      </p:sp>
    </p:spTree>
    <p:extLst>
      <p:ext uri="{BB962C8B-B14F-4D97-AF65-F5344CB8AC3E}">
        <p14:creationId xmlns:p14="http://schemas.microsoft.com/office/powerpoint/2010/main" val="323463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stretch>
            <a:fillRect/>
          </a:stretch>
        </p:blipFill>
        <p:spPr>
          <a:xfrm>
            <a:off x="0" y="21358"/>
            <a:ext cx="9144034" cy="6309320"/>
          </a:xfrm>
          <a:prstGeom prst="rect">
            <a:avLst/>
          </a:prstGeom>
        </p:spPr>
      </p:pic>
      <p:sp>
        <p:nvSpPr>
          <p:cNvPr id="5" name="角丸四角形 4"/>
          <p:cNvSpPr/>
          <p:nvPr/>
        </p:nvSpPr>
        <p:spPr>
          <a:xfrm>
            <a:off x="2195736" y="6453336"/>
            <a:ext cx="6696744" cy="404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２０１６年２月２２日</a:t>
            </a:r>
            <a:r>
              <a:rPr lang="ja-JP" altLang="en-US" sz="2000" b="1" dirty="0" smtClean="0">
                <a:solidFill>
                  <a:srgbClr val="FF0000"/>
                </a:solidFill>
              </a:rPr>
              <a:t>　</a:t>
            </a:r>
            <a:r>
              <a:rPr lang="ja-JP" altLang="en-US" sz="2000" b="1" dirty="0" smtClean="0">
                <a:solidFill>
                  <a:srgbClr val="FF0000"/>
                </a:solidFill>
              </a:rPr>
              <a:t>堺市高齢施策推進課提供資料</a:t>
            </a:r>
            <a:r>
              <a:rPr lang="ja-JP" altLang="en-US" sz="2000" b="1" dirty="0">
                <a:solidFill>
                  <a:srgbClr val="FF0000"/>
                </a:solidFill>
              </a:rPr>
              <a:t>　</a:t>
            </a:r>
            <a:endParaRPr lang="ja-JP" altLang="en-US" sz="2000" b="1" dirty="0">
              <a:solidFill>
                <a:srgbClr val="FF0000"/>
              </a:solidFill>
            </a:endParaRPr>
          </a:p>
        </p:txBody>
      </p:sp>
    </p:spTree>
    <p:extLst>
      <p:ext uri="{BB962C8B-B14F-4D97-AF65-F5344CB8AC3E}">
        <p14:creationId xmlns:p14="http://schemas.microsoft.com/office/powerpoint/2010/main" val="2437818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角丸四角形 4"/>
          <p:cNvSpPr/>
          <p:nvPr/>
        </p:nvSpPr>
        <p:spPr>
          <a:xfrm>
            <a:off x="2195736" y="6453336"/>
            <a:ext cx="6696744" cy="404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２０１６年２月２２日</a:t>
            </a:r>
            <a:r>
              <a:rPr lang="ja-JP" altLang="en-US" sz="2000" b="1" dirty="0" smtClean="0">
                <a:solidFill>
                  <a:srgbClr val="FF0000"/>
                </a:solidFill>
              </a:rPr>
              <a:t>　</a:t>
            </a:r>
            <a:r>
              <a:rPr lang="ja-JP" altLang="en-US" sz="2000" b="1" dirty="0" smtClean="0">
                <a:solidFill>
                  <a:srgbClr val="FF0000"/>
                </a:solidFill>
              </a:rPr>
              <a:t>堺市高齢施策推進課提供資料</a:t>
            </a:r>
            <a:r>
              <a:rPr lang="ja-JP" altLang="en-US" sz="2000" b="1" dirty="0">
                <a:solidFill>
                  <a:srgbClr val="FF0000"/>
                </a:solidFill>
              </a:rPr>
              <a:t>　</a:t>
            </a:r>
            <a:endParaRPr lang="ja-JP" altLang="en-US" sz="2000" b="1" dirty="0">
              <a:solidFill>
                <a:srgbClr val="FF0000"/>
              </a:solidFill>
            </a:endParaRPr>
          </a:p>
        </p:txBody>
      </p:sp>
      <p:pic>
        <p:nvPicPr>
          <p:cNvPr id="6" name="コンテンツ プレースホルダー 5"/>
          <p:cNvPicPr>
            <a:picLocks noGrp="1" noChangeAspect="1"/>
          </p:cNvPicPr>
          <p:nvPr>
            <p:ph idx="1"/>
          </p:nvPr>
        </p:nvPicPr>
        <p:blipFill>
          <a:blip r:embed="rId3"/>
          <a:stretch>
            <a:fillRect/>
          </a:stretch>
        </p:blipFill>
        <p:spPr>
          <a:xfrm>
            <a:off x="101438" y="241462"/>
            <a:ext cx="8941123" cy="6332378"/>
          </a:xfrm>
          <a:prstGeom prst="rect">
            <a:avLst/>
          </a:prstGeom>
        </p:spPr>
      </p:pic>
    </p:spTree>
    <p:extLst>
      <p:ext uri="{BB962C8B-B14F-4D97-AF65-F5344CB8AC3E}">
        <p14:creationId xmlns:p14="http://schemas.microsoft.com/office/powerpoint/2010/main" val="2874354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274638"/>
            <a:ext cx="8229600" cy="5530850"/>
          </a:xfrm>
        </p:spPr>
        <p:txBody>
          <a:bodyPr/>
          <a:lstStyle/>
          <a:p>
            <a:pPr eaLnBrk="1" hangingPunct="1"/>
            <a:r>
              <a:rPr lang="en-US" altLang="ja-JP" sz="6600" dirty="0" smtClean="0">
                <a:solidFill>
                  <a:srgbClr val="FF0000"/>
                </a:solidFill>
              </a:rPr>
              <a:t/>
            </a:r>
            <a:br>
              <a:rPr lang="en-US" altLang="ja-JP" sz="6600" dirty="0" smtClean="0">
                <a:solidFill>
                  <a:srgbClr val="FF0000"/>
                </a:solidFill>
              </a:rPr>
            </a:br>
            <a:r>
              <a:rPr lang="ja-JP" altLang="en-US" sz="7200" b="1" dirty="0" smtClean="0">
                <a:solidFill>
                  <a:srgbClr val="FF0000"/>
                </a:solidFill>
              </a:rPr>
              <a:t>新総合事業の狙いとその基本的枠組み</a:t>
            </a:r>
            <a:endParaRPr lang="ja-JP" altLang="en-US" sz="4000" b="1" dirty="0" smtClean="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1" y="989013"/>
            <a:ext cx="8892480" cy="2584003"/>
          </a:xfrm>
          <a:solidFill>
            <a:schemeClr val="tx2">
              <a:lumMod val="20000"/>
              <a:lumOff val="80000"/>
            </a:schemeClr>
          </a:solidFill>
        </p:spPr>
        <p:txBody>
          <a:bodyPr/>
          <a:lstStyle/>
          <a:p>
            <a:pPr marL="0" indent="0">
              <a:buNone/>
            </a:pPr>
            <a:r>
              <a:rPr lang="en-US" altLang="ja-JP" sz="2800" dirty="0" smtClean="0"/>
              <a:t>【</a:t>
            </a:r>
            <a:r>
              <a:rPr lang="ja-JP" altLang="en-US" sz="2800" dirty="0" smtClean="0"/>
              <a:t>２月２２日　高齢施策推進課提供資料　</a:t>
            </a:r>
            <a:r>
              <a:rPr lang="en-US" altLang="ja-JP" sz="2800" dirty="0" smtClean="0"/>
              <a:t>13</a:t>
            </a:r>
            <a:r>
              <a:rPr lang="ja-JP" altLang="en-US" sz="2800" dirty="0" smtClean="0"/>
              <a:t>頁１７頁</a:t>
            </a:r>
            <a:r>
              <a:rPr lang="en-US" altLang="ja-JP" sz="2800" dirty="0" smtClean="0"/>
              <a:t>】</a:t>
            </a:r>
            <a:endParaRPr lang="en-US" altLang="ja-JP" sz="2800" dirty="0"/>
          </a:p>
          <a:p>
            <a:pPr marL="0" indent="0">
              <a:buNone/>
            </a:pPr>
            <a:r>
              <a:rPr lang="ja-JP" altLang="en-US" sz="3600" dirty="0" smtClean="0"/>
              <a:t>・</a:t>
            </a:r>
            <a:r>
              <a:rPr lang="ja-JP" altLang="en-US" sz="3600" dirty="0" smtClean="0"/>
              <a:t>基準緩和等のサービスは</a:t>
            </a:r>
            <a:r>
              <a:rPr lang="ja-JP" altLang="en-US" sz="3600" u="sng" dirty="0" smtClean="0">
                <a:solidFill>
                  <a:srgbClr val="FF0000"/>
                </a:solidFill>
              </a:rPr>
              <a:t>徐々に整備</a:t>
            </a:r>
            <a:r>
              <a:rPr lang="ja-JP" altLang="en-US" sz="3600" dirty="0" smtClean="0"/>
              <a:t>されていくもの。</a:t>
            </a:r>
            <a:endParaRPr lang="en-US" altLang="ja-JP" sz="3600" dirty="0" smtClean="0"/>
          </a:p>
          <a:p>
            <a:pPr marL="0" indent="0">
              <a:buNone/>
            </a:pPr>
            <a:r>
              <a:rPr lang="ja-JP" altLang="en-US" sz="3600" dirty="0" smtClean="0"/>
              <a:t>・移行から</a:t>
            </a:r>
            <a:r>
              <a:rPr lang="ja-JP" altLang="en-US" sz="3600" u="sng" dirty="0" smtClean="0">
                <a:solidFill>
                  <a:srgbClr val="FF0000"/>
                </a:solidFill>
              </a:rPr>
              <a:t>数年は現行相当が中心</a:t>
            </a:r>
            <a:r>
              <a:rPr lang="ja-JP" altLang="en-US" sz="3600" dirty="0" smtClean="0"/>
              <a:t>となる。</a:t>
            </a:r>
            <a:endParaRPr lang="en-US" altLang="ja-JP" sz="3600" dirty="0" smtClean="0"/>
          </a:p>
          <a:p>
            <a:pPr marL="0" indent="0">
              <a:buNone/>
            </a:pPr>
            <a:r>
              <a:rPr lang="ja-JP" altLang="en-US" sz="3600" dirty="0" smtClean="0"/>
              <a:t>　</a:t>
            </a:r>
            <a:endParaRPr lang="en-US" altLang="ja-JP" sz="3600" dirty="0" smtClean="0"/>
          </a:p>
          <a:p>
            <a:pPr marL="0" indent="0">
              <a:buNone/>
            </a:pPr>
            <a:endParaRPr lang="en-US" altLang="ja-JP" sz="3600" dirty="0" smtClean="0"/>
          </a:p>
          <a:p>
            <a:pPr marL="0" indent="0">
              <a:buNone/>
            </a:pPr>
            <a:endParaRPr lang="en-US" altLang="ja-JP" sz="3600" dirty="0" smtClean="0"/>
          </a:p>
        </p:txBody>
      </p:sp>
      <p:sp>
        <p:nvSpPr>
          <p:cNvPr id="3" name="テキスト ボックス 2"/>
          <p:cNvSpPr txBox="1"/>
          <p:nvPr/>
        </p:nvSpPr>
        <p:spPr>
          <a:xfrm>
            <a:off x="457200" y="225776"/>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「現行相当が中心」</a:t>
            </a:r>
            <a:r>
              <a:rPr lang="ja-JP" altLang="en-US" sz="3200" u="sng" dirty="0" smtClean="0"/>
              <a:t>→いつまでつづくのか？</a:t>
            </a:r>
            <a:endParaRPr lang="ja-JP" altLang="en-US" sz="3200" u="sng" dirty="0"/>
          </a:p>
        </p:txBody>
      </p:sp>
      <p:sp>
        <p:nvSpPr>
          <p:cNvPr id="6" name="コンテンツ プレースホルダー 1"/>
          <p:cNvSpPr txBox="1">
            <a:spLocks/>
          </p:cNvSpPr>
          <p:nvPr/>
        </p:nvSpPr>
        <p:spPr bwMode="auto">
          <a:xfrm>
            <a:off x="1" y="3751478"/>
            <a:ext cx="9143999" cy="3088060"/>
          </a:xfrm>
          <a:prstGeom prst="rect">
            <a:avLst/>
          </a:prstGeom>
          <a:solidFill>
            <a:srgbClr val="FFFF00"/>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smtClean="0"/>
              <a:t>【</a:t>
            </a:r>
            <a:r>
              <a:rPr lang="ja-JP" altLang="en-US" sz="2800" dirty="0" smtClean="0"/>
              <a:t>２月１８日　高齢施策推進課ヒアリングでの説明</a:t>
            </a:r>
            <a:r>
              <a:rPr lang="en-US" altLang="ja-JP" sz="2800" dirty="0" smtClean="0"/>
              <a:t>】</a:t>
            </a:r>
            <a:r>
              <a:rPr lang="ja-JP" altLang="en-US" sz="2800" dirty="0" smtClean="0"/>
              <a:t>　</a:t>
            </a:r>
            <a:endParaRPr lang="en-US" altLang="ja-JP" sz="2800" dirty="0" smtClean="0"/>
          </a:p>
          <a:p>
            <a:pPr marL="0" indent="0">
              <a:buFont typeface="Arial" panose="020B0604020202020204" pitchFamily="34" charset="0"/>
              <a:buNone/>
            </a:pPr>
            <a:r>
              <a:rPr lang="ja-JP" altLang="en-US" sz="3600" dirty="0" smtClean="0"/>
              <a:t>・平成２９年度</a:t>
            </a:r>
            <a:r>
              <a:rPr lang="ja-JP" altLang="en-US" sz="3600" dirty="0" smtClean="0">
                <a:solidFill>
                  <a:srgbClr val="FF0000"/>
                </a:solidFill>
              </a:rPr>
              <a:t>移行時は</a:t>
            </a:r>
            <a:r>
              <a:rPr lang="ja-JP" altLang="en-US" sz="3600" u="sng" dirty="0" smtClean="0">
                <a:solidFill>
                  <a:srgbClr val="FF0000"/>
                </a:solidFill>
              </a:rPr>
              <a:t>１００％近く</a:t>
            </a:r>
            <a:r>
              <a:rPr lang="ja-JP" altLang="en-US" sz="3600" dirty="0" smtClean="0">
                <a:solidFill>
                  <a:srgbClr val="FF0000"/>
                </a:solidFill>
              </a:rPr>
              <a:t>が現行相当サービス</a:t>
            </a:r>
            <a:r>
              <a:rPr lang="ja-JP" altLang="en-US" sz="3600" dirty="0" smtClean="0"/>
              <a:t>になると思う。</a:t>
            </a:r>
            <a:endParaRPr lang="en-US" altLang="ja-JP" sz="3600" dirty="0" smtClean="0"/>
          </a:p>
          <a:p>
            <a:pPr marL="0" indent="0">
              <a:buFont typeface="Arial" panose="020B0604020202020204" pitchFamily="34" charset="0"/>
              <a:buNone/>
            </a:pPr>
            <a:r>
              <a:rPr lang="ja-JP" altLang="en-US" sz="3600" dirty="0" smtClean="0"/>
              <a:t>・</a:t>
            </a:r>
            <a:r>
              <a:rPr lang="ja-JP" altLang="en-US" sz="3600" dirty="0" smtClean="0">
                <a:solidFill>
                  <a:srgbClr val="FF0000"/>
                </a:solidFill>
              </a:rPr>
              <a:t>平成３０年度以降</a:t>
            </a:r>
            <a:r>
              <a:rPr lang="ja-JP" altLang="en-US" sz="3600" dirty="0" smtClean="0"/>
              <a:t>は国の制度改定の動向もうあり現時点では</a:t>
            </a:r>
            <a:r>
              <a:rPr lang="ja-JP" altLang="en-US" sz="3600" u="sng" dirty="0" smtClean="0">
                <a:solidFill>
                  <a:srgbClr val="FF0000"/>
                </a:solidFill>
              </a:rPr>
              <a:t>想定できない</a:t>
            </a:r>
            <a:r>
              <a:rPr lang="ja-JP" altLang="en-US" sz="3600" dirty="0" smtClean="0"/>
              <a:t>。</a:t>
            </a:r>
            <a:endParaRPr lang="en-US" altLang="ja-JP" sz="3600" dirty="0" smtClean="0"/>
          </a:p>
          <a:p>
            <a:pPr marL="0" indent="0">
              <a:buFont typeface="Arial" panose="020B0604020202020204" pitchFamily="34" charset="0"/>
              <a:buNone/>
            </a:pPr>
            <a:r>
              <a:rPr lang="ja-JP" altLang="en-US" sz="3600" dirty="0" smtClean="0"/>
              <a:t>　</a:t>
            </a:r>
            <a:endParaRPr lang="en-US" altLang="ja-JP" sz="3600" dirty="0" smtClean="0"/>
          </a:p>
          <a:p>
            <a:pPr marL="0" indent="0">
              <a:buFont typeface="Arial" panose="020B0604020202020204" pitchFamily="34" charset="0"/>
              <a:buNone/>
            </a:pPr>
            <a:endParaRPr lang="en-US" altLang="ja-JP" sz="3600" dirty="0" smtClean="0"/>
          </a:p>
          <a:p>
            <a:pPr marL="0" indent="0">
              <a:buFont typeface="Arial" panose="020B0604020202020204" pitchFamily="34" charset="0"/>
              <a:buNone/>
            </a:pPr>
            <a:endParaRPr lang="en-US" altLang="ja-JP" sz="3600" dirty="0" smtClean="0"/>
          </a:p>
        </p:txBody>
      </p:sp>
    </p:spTree>
    <p:extLst>
      <p:ext uri="{BB962C8B-B14F-4D97-AF65-F5344CB8AC3E}">
        <p14:creationId xmlns:p14="http://schemas.microsoft.com/office/powerpoint/2010/main" val="2881764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1" y="989012"/>
            <a:ext cx="8892480" cy="5176291"/>
          </a:xfrm>
        </p:spPr>
        <p:txBody>
          <a:bodyPr/>
          <a:lstStyle/>
          <a:p>
            <a:pPr marL="0" indent="0">
              <a:buNone/>
            </a:pPr>
            <a:r>
              <a:rPr lang="en-US" altLang="ja-JP" sz="3600" dirty="0" smtClean="0"/>
              <a:t>【</a:t>
            </a:r>
            <a:r>
              <a:rPr lang="ja-JP" altLang="en-US" sz="3600" dirty="0" smtClean="0"/>
              <a:t>訪問型</a:t>
            </a:r>
            <a:r>
              <a:rPr lang="en-US" altLang="ja-JP" sz="3600" dirty="0" smtClean="0"/>
              <a:t>】</a:t>
            </a:r>
            <a:r>
              <a:rPr lang="ja-JP" altLang="en-US" sz="3600" dirty="0" smtClean="0"/>
              <a:t>　</a:t>
            </a:r>
            <a:r>
              <a:rPr lang="en-US" altLang="ja-JP" sz="3600" dirty="0" smtClean="0"/>
              <a:t>13</a:t>
            </a:r>
            <a:r>
              <a:rPr lang="ja-JP" altLang="en-US" sz="3600" dirty="0"/>
              <a:t>頁</a:t>
            </a:r>
            <a:endParaRPr lang="en-US" altLang="ja-JP" sz="3600" dirty="0" smtClean="0"/>
          </a:p>
          <a:p>
            <a:pPr marL="0" indent="0">
              <a:buNone/>
            </a:pPr>
            <a:r>
              <a:rPr lang="ja-JP" altLang="en-US" sz="4400" dirty="0"/>
              <a:t>　</a:t>
            </a:r>
            <a:r>
              <a:rPr lang="ja-JP" altLang="en-US" sz="4400" dirty="0" smtClean="0"/>
              <a:t>人員基準緩和（一定の研修受講者によるサービス提供が可能）で、すぐにでも</a:t>
            </a:r>
            <a:r>
              <a:rPr lang="ja-JP" altLang="en-US" sz="4400" u="sng" dirty="0" smtClean="0">
                <a:solidFill>
                  <a:srgbClr val="FF0000"/>
                </a:solidFill>
              </a:rPr>
              <a:t>人材が確保できるとは考えていない</a:t>
            </a:r>
            <a:r>
              <a:rPr lang="ja-JP" altLang="en-US" sz="4400" dirty="0" smtClean="0"/>
              <a:t>が・・・・　　</a:t>
            </a:r>
            <a:endParaRPr lang="en-US" altLang="ja-JP" sz="4400" dirty="0" smtClean="0"/>
          </a:p>
          <a:p>
            <a:pPr marL="0" indent="0">
              <a:buNone/>
            </a:pPr>
            <a:r>
              <a:rPr lang="ja-JP" altLang="en-US" sz="4400" dirty="0"/>
              <a:t>・介護人材不足が深刻化してからの対応では遅いため、移行当初からの実施</a:t>
            </a:r>
            <a:endParaRPr lang="en-US" altLang="ja-JP" sz="4400" dirty="0"/>
          </a:p>
          <a:p>
            <a:pPr marL="0" indent="0">
              <a:buNone/>
            </a:pPr>
            <a:endParaRPr lang="en-US" altLang="ja-JP" sz="3600" dirty="0" smtClean="0"/>
          </a:p>
        </p:txBody>
      </p:sp>
      <p:sp>
        <p:nvSpPr>
          <p:cNvPr id="3" name="テキスト ボックス 2"/>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基準緩和型サービス→参入主体の見通しは？</a:t>
            </a:r>
            <a:endParaRPr lang="ja-JP" altLang="en-US" sz="3200" u="sng" dirty="0"/>
          </a:p>
        </p:txBody>
      </p:sp>
      <p:sp>
        <p:nvSpPr>
          <p:cNvPr id="5" name="角丸四角形 4"/>
          <p:cNvSpPr/>
          <p:nvPr/>
        </p:nvSpPr>
        <p:spPr>
          <a:xfrm>
            <a:off x="1115616" y="6453336"/>
            <a:ext cx="6696744" cy="404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２０１６年２月２２日</a:t>
            </a:r>
            <a:r>
              <a:rPr lang="ja-JP" altLang="en-US" sz="2000" b="1" dirty="0" smtClean="0">
                <a:solidFill>
                  <a:srgbClr val="FF0000"/>
                </a:solidFill>
              </a:rPr>
              <a:t>　</a:t>
            </a:r>
            <a:r>
              <a:rPr lang="ja-JP" altLang="en-US" sz="2000" b="1" dirty="0" smtClean="0">
                <a:solidFill>
                  <a:srgbClr val="FF0000"/>
                </a:solidFill>
              </a:rPr>
              <a:t>堺市高齢施策推進課提供資料</a:t>
            </a:r>
            <a:endParaRPr lang="ja-JP" altLang="en-US" sz="20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7504" y="1268761"/>
            <a:ext cx="8589640" cy="4176464"/>
          </a:xfrm>
        </p:spPr>
        <p:txBody>
          <a:bodyPr/>
          <a:lstStyle/>
          <a:p>
            <a:pPr marL="0" indent="0">
              <a:buNone/>
            </a:pPr>
            <a:r>
              <a:rPr lang="ja-JP" altLang="en-US" dirty="0"/>
              <a:t>要支援者等への訪間型サービスは、</a:t>
            </a:r>
            <a:r>
              <a:rPr lang="ja-JP" altLang="en-US" sz="3600" u="sng" dirty="0">
                <a:solidFill>
                  <a:srgbClr val="FF0000"/>
                </a:solidFill>
              </a:rPr>
              <a:t>一定の研修受講者によるサービスを加え</a:t>
            </a:r>
            <a:r>
              <a:rPr lang="ja-JP" altLang="en-US" dirty="0"/>
              <a:t>、多様なサービスを</a:t>
            </a:r>
            <a:r>
              <a:rPr lang="ja-JP" altLang="en-US" dirty="0" smtClean="0"/>
              <a:t>整備する</a:t>
            </a:r>
            <a:r>
              <a:rPr lang="ja-JP" altLang="en-US" dirty="0"/>
              <a:t>ことにより、介護人材のすそ野を広げ、</a:t>
            </a:r>
            <a:r>
              <a:rPr lang="ja-JP" altLang="en-US" sz="3600" u="sng" dirty="0">
                <a:solidFill>
                  <a:srgbClr val="FF0000"/>
                </a:solidFill>
              </a:rPr>
              <a:t>ヘルパーから新たな担い手への転換</a:t>
            </a:r>
            <a:r>
              <a:rPr lang="ja-JP" altLang="en-US" dirty="0"/>
              <a:t>を目指します</a:t>
            </a:r>
            <a:r>
              <a:rPr lang="ja-JP" altLang="en-US" dirty="0" smtClean="0"/>
              <a:t>。</a:t>
            </a:r>
            <a:endParaRPr lang="en-US" altLang="ja-JP" dirty="0" smtClean="0"/>
          </a:p>
          <a:p>
            <a:pPr marL="0" indent="0">
              <a:buNone/>
            </a:pPr>
            <a:r>
              <a:rPr lang="ja-JP" altLang="en-US" dirty="0" smtClean="0"/>
              <a:t>　また</a:t>
            </a:r>
            <a:r>
              <a:rPr lang="ja-JP" altLang="en-US" dirty="0"/>
              <a:t>、</a:t>
            </a:r>
            <a:r>
              <a:rPr lang="ja-JP" altLang="en-US" sz="3600" u="sng" dirty="0">
                <a:solidFill>
                  <a:srgbClr val="FF0000"/>
                </a:solidFill>
              </a:rPr>
              <a:t>高齢者が新たな担い手になる</a:t>
            </a:r>
            <a:r>
              <a:rPr lang="ja-JP" altLang="en-US" dirty="0"/>
              <a:t>ことで、高齢者の社会参加による介護予防、地域の体制づくり</a:t>
            </a:r>
            <a:r>
              <a:rPr lang="ja-JP" altLang="en-US" dirty="0" smtClean="0"/>
              <a:t>を目指します。</a:t>
            </a:r>
            <a:endParaRPr lang="en-US" altLang="ja-JP" dirty="0" smtClean="0"/>
          </a:p>
        </p:txBody>
      </p:sp>
      <p:sp>
        <p:nvSpPr>
          <p:cNvPr id="3" name="正方形/長方形 2"/>
          <p:cNvSpPr/>
          <p:nvPr/>
        </p:nvSpPr>
        <p:spPr>
          <a:xfrm>
            <a:off x="467544" y="476672"/>
            <a:ext cx="8746607" cy="646331"/>
          </a:xfrm>
          <a:prstGeom prst="rect">
            <a:avLst/>
          </a:prstGeom>
          <a:solidFill>
            <a:schemeClr val="accent1">
              <a:lumMod val="20000"/>
              <a:lumOff val="80000"/>
            </a:schemeClr>
          </a:solidFill>
        </p:spPr>
        <p:txBody>
          <a:bodyPr wrap="square">
            <a:spAutoFit/>
          </a:bodyPr>
          <a:lstStyle/>
          <a:p>
            <a:r>
              <a:rPr lang="ja-JP" altLang="en-US" sz="3600" dirty="0" smtClean="0">
                <a:solidFill>
                  <a:srgbClr val="000000"/>
                </a:solidFill>
                <a:latin typeface="HGPｺﾞｼｯｸE" panose="020B0900000000000000" pitchFamily="50" charset="-128"/>
                <a:ea typeface="HGPｺﾞｼｯｸE" panose="020B0900000000000000" pitchFamily="50" charset="-128"/>
              </a:rPr>
              <a:t>「生活</a:t>
            </a:r>
            <a:r>
              <a:rPr lang="ja-JP" altLang="en-US" sz="3600" dirty="0">
                <a:solidFill>
                  <a:srgbClr val="000000"/>
                </a:solidFill>
                <a:latin typeface="HGPｺﾞｼｯｸE" panose="020B0900000000000000" pitchFamily="50" charset="-128"/>
                <a:ea typeface="HGPｺﾞｼｯｸE" panose="020B0900000000000000" pitchFamily="50" charset="-128"/>
              </a:rPr>
              <a:t>支援</a:t>
            </a:r>
            <a:r>
              <a:rPr lang="ja-JP" altLang="en-US" sz="3600" dirty="0" smtClean="0">
                <a:solidFill>
                  <a:srgbClr val="000000"/>
                </a:solidFill>
                <a:latin typeface="HGPｺﾞｼｯｸE" panose="020B0900000000000000" pitchFamily="50" charset="-128"/>
                <a:ea typeface="HGPｺﾞｼｯｸE" panose="020B0900000000000000" pitchFamily="50" charset="-128"/>
              </a:rPr>
              <a:t>の担い手の転換」</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資料８頁抜粋　</a:t>
            </a:r>
            <a:r>
              <a:rPr lang="ja-JP" altLang="en-US" sz="2800" dirty="0" smtClean="0">
                <a:solidFill>
                  <a:srgbClr val="000000"/>
                </a:solidFill>
                <a:latin typeface="HGPｺﾞｼｯｸE" panose="020B0900000000000000" pitchFamily="50" charset="-128"/>
                <a:ea typeface="HGPｺﾞｼｯｸE" panose="020B0900000000000000" pitchFamily="50" charset="-128"/>
              </a:rPr>
              <a:t> </a:t>
            </a:r>
            <a:endParaRPr lang="ja-JP" altLang="en-US" sz="2800" dirty="0">
              <a:latin typeface="HGPｺﾞｼｯｸE" panose="020B0900000000000000" pitchFamily="50" charset="-128"/>
              <a:ea typeface="HGPｺﾞｼｯｸE" panose="020B0900000000000000" pitchFamily="50" charset="-128"/>
            </a:endParaRPr>
          </a:p>
        </p:txBody>
      </p:sp>
      <p:sp>
        <p:nvSpPr>
          <p:cNvPr id="4" name="角丸四角形 3"/>
          <p:cNvSpPr/>
          <p:nvPr/>
        </p:nvSpPr>
        <p:spPr>
          <a:xfrm>
            <a:off x="1115616" y="6453336"/>
            <a:ext cx="6696744" cy="404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２０１６年２月２２日</a:t>
            </a:r>
            <a:r>
              <a:rPr lang="ja-JP" altLang="en-US" sz="2000" b="1" dirty="0" smtClean="0">
                <a:solidFill>
                  <a:srgbClr val="FF0000"/>
                </a:solidFill>
              </a:rPr>
              <a:t>　</a:t>
            </a:r>
            <a:r>
              <a:rPr lang="ja-JP" altLang="en-US" sz="2000" b="1" dirty="0" smtClean="0">
                <a:solidFill>
                  <a:srgbClr val="FF0000"/>
                </a:solidFill>
              </a:rPr>
              <a:t>堺市高齢施策推進課提供資料</a:t>
            </a:r>
            <a:endParaRPr lang="ja-JP" altLang="en-US" sz="2000" b="1" dirty="0">
              <a:solidFill>
                <a:srgbClr val="FF0000"/>
              </a:solidFill>
            </a:endParaRPr>
          </a:p>
        </p:txBody>
      </p:sp>
    </p:spTree>
    <p:extLst>
      <p:ext uri="{BB962C8B-B14F-4D97-AF65-F5344CB8AC3E}">
        <p14:creationId xmlns:p14="http://schemas.microsoft.com/office/powerpoint/2010/main" val="3844577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65162" y="711860"/>
            <a:ext cx="8517632" cy="2304255"/>
          </a:xfrm>
        </p:spPr>
        <p:txBody>
          <a:bodyPr/>
          <a:lstStyle/>
          <a:p>
            <a:pPr marL="0" indent="0">
              <a:buNone/>
            </a:pPr>
            <a:r>
              <a:rPr lang="ja-JP" altLang="en-US" dirty="0" smtClean="0">
                <a:latin typeface="ＭＳ Ｐゴシック" panose="020B0600070205080204" pitchFamily="50" charset="-128"/>
                <a:ea typeface="ＭＳ Ｐゴシック" panose="020B0600070205080204" pitchFamily="50" charset="-128"/>
              </a:rPr>
              <a:t>一定</a:t>
            </a:r>
            <a:r>
              <a:rPr lang="ja-JP" altLang="en-US" dirty="0">
                <a:latin typeface="ＭＳ Ｐゴシック" panose="020B0600070205080204" pitchFamily="50" charset="-128"/>
                <a:ea typeface="ＭＳ Ｐゴシック" panose="020B0600070205080204" pitchFamily="50" charset="-128"/>
              </a:rPr>
              <a:t>の研修</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検討中の内容</a:t>
            </a:r>
            <a:r>
              <a:rPr lang="en-US" altLang="ja-JP" dirty="0">
                <a:latin typeface="ＭＳ Ｐゴシック" panose="020B0600070205080204" pitchFamily="50" charset="-128"/>
                <a:ea typeface="ＭＳ Ｐゴシック" panose="020B0600070205080204" pitchFamily="50" charset="-128"/>
              </a:rPr>
              <a:t>)</a:t>
            </a:r>
          </a:p>
          <a:p>
            <a:pPr marL="0" indent="0">
              <a:buNone/>
            </a:pPr>
            <a:r>
              <a:rPr lang="en-US" altLang="ja-JP" dirty="0" smtClean="0">
                <a:latin typeface="ＭＳ Ｐゴシック" panose="020B0600070205080204" pitchFamily="50" charset="-128"/>
                <a:ea typeface="ＭＳ Ｐゴシック" panose="020B0600070205080204" pitchFamily="50" charset="-128"/>
              </a:rPr>
              <a:t>&gt;</a:t>
            </a:r>
            <a:r>
              <a:rPr lang="ja-JP" altLang="en-US" dirty="0">
                <a:latin typeface="ＭＳ Ｐゴシック" panose="020B0600070205080204" pitchFamily="50" charset="-128"/>
                <a:ea typeface="ＭＳ Ｐゴシック" panose="020B0600070205080204" pitchFamily="50" charset="-128"/>
              </a:rPr>
              <a:t>内容 生活援助のサービスを提供する際の基本的考え方や高齢者への理解、人権など</a:t>
            </a:r>
          </a:p>
          <a:p>
            <a:pPr marL="0" indent="0">
              <a:buNone/>
            </a:pPr>
            <a:r>
              <a:rPr lang="en-US" altLang="zh-TW" dirty="0" smtClean="0">
                <a:latin typeface="ＭＳ Ｐゴシック" panose="020B0600070205080204" pitchFamily="50" charset="-128"/>
                <a:ea typeface="ＭＳ Ｐゴシック" panose="020B0600070205080204" pitchFamily="50" charset="-128"/>
              </a:rPr>
              <a:t>&gt;</a:t>
            </a:r>
            <a:r>
              <a:rPr lang="zh-TW" altLang="en-US" dirty="0">
                <a:latin typeface="ＭＳ Ｐゴシック" panose="020B0600070205080204" pitchFamily="50" charset="-128"/>
                <a:ea typeface="ＭＳ Ｐゴシック" panose="020B0600070205080204" pitchFamily="50" charset="-128"/>
              </a:rPr>
              <a:t>時間 </a:t>
            </a:r>
            <a:r>
              <a:rPr lang="en-US" altLang="zh-TW" dirty="0">
                <a:latin typeface="ＭＳ Ｐゴシック" panose="020B0600070205080204" pitchFamily="50" charset="-128"/>
                <a:ea typeface="ＭＳ Ｐゴシック" panose="020B0600070205080204" pitchFamily="50" charset="-128"/>
              </a:rPr>
              <a:t>2</a:t>
            </a:r>
            <a:r>
              <a:rPr lang="zh-TW" altLang="en-US" dirty="0">
                <a:latin typeface="ＭＳ Ｐゴシック" panose="020B0600070205080204" pitchFamily="50" charset="-128"/>
                <a:ea typeface="ＭＳ Ｐゴシック" panose="020B0600070205080204" pitchFamily="50" charset="-128"/>
              </a:rPr>
              <a:t>日間</a:t>
            </a:r>
            <a:r>
              <a:rPr lang="en-US" altLang="zh-TW" dirty="0">
                <a:latin typeface="ＭＳ Ｐゴシック" panose="020B0600070205080204" pitchFamily="50" charset="-128"/>
                <a:ea typeface="ＭＳ Ｐゴシック" panose="020B0600070205080204" pitchFamily="50" charset="-128"/>
              </a:rPr>
              <a:t>(1</a:t>
            </a:r>
            <a:r>
              <a:rPr lang="zh-TW" altLang="en-US" dirty="0">
                <a:latin typeface="ＭＳ Ｐゴシック" panose="020B0600070205080204" pitchFamily="50" charset="-128"/>
                <a:ea typeface="ＭＳ Ｐゴシック" panose="020B0600070205080204" pitchFamily="50" charset="-128"/>
              </a:rPr>
              <a:t>日</a:t>
            </a:r>
            <a:r>
              <a:rPr lang="en-US" altLang="zh-TW" dirty="0">
                <a:latin typeface="ＭＳ Ｐゴシック" panose="020B0600070205080204" pitchFamily="50" charset="-128"/>
                <a:ea typeface="ＭＳ Ｐゴシック" panose="020B0600070205080204" pitchFamily="50" charset="-128"/>
              </a:rPr>
              <a:t>6</a:t>
            </a:r>
            <a:r>
              <a:rPr lang="zh-TW" altLang="en-US" dirty="0">
                <a:latin typeface="ＭＳ Ｐゴシック" panose="020B0600070205080204" pitchFamily="50" charset="-128"/>
                <a:ea typeface="ＭＳ Ｐゴシック" panose="020B0600070205080204" pitchFamily="50" charset="-128"/>
              </a:rPr>
              <a:t>時間</a:t>
            </a:r>
            <a:r>
              <a:rPr lang="en-US" altLang="zh-TW" dirty="0">
                <a:latin typeface="ＭＳ Ｐゴシック" panose="020B0600070205080204" pitchFamily="50" charset="-128"/>
                <a:ea typeface="ＭＳ Ｐゴシック" panose="020B0600070205080204" pitchFamily="50" charset="-128"/>
              </a:rPr>
              <a:t>)</a:t>
            </a:r>
            <a:r>
              <a:rPr lang="zh-TW" altLang="en-US" dirty="0" smtClean="0">
                <a:latin typeface="ＭＳ Ｐゴシック" panose="020B0600070205080204" pitchFamily="50" charset="-128"/>
                <a:ea typeface="ＭＳ Ｐゴシック" panose="020B0600070205080204" pitchFamily="50" charset="-128"/>
              </a:rPr>
              <a:t>程度</a:t>
            </a:r>
            <a:endParaRPr lang="en-US" altLang="zh-TW" dirty="0" smtClean="0">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611560" y="188640"/>
            <a:ext cx="7074373" cy="523220"/>
          </a:xfrm>
          <a:prstGeom prst="rect">
            <a:avLst/>
          </a:prstGeom>
          <a:solidFill>
            <a:schemeClr val="tx2">
              <a:lumMod val="40000"/>
              <a:lumOff val="60000"/>
            </a:schemeClr>
          </a:solidFill>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「生活</a:t>
            </a:r>
            <a:r>
              <a:rPr lang="ja-JP" altLang="en-US" sz="2800" dirty="0">
                <a:solidFill>
                  <a:srgbClr val="000000"/>
                </a:solidFill>
                <a:latin typeface="HGPｺﾞｼｯｸE" panose="020B0900000000000000" pitchFamily="50" charset="-128"/>
                <a:ea typeface="HGPｺﾞｼｯｸE" panose="020B0900000000000000" pitchFamily="50" charset="-128"/>
              </a:rPr>
              <a:t>支援</a:t>
            </a:r>
            <a:r>
              <a:rPr lang="ja-JP" altLang="en-US" sz="2800" dirty="0" smtClean="0">
                <a:solidFill>
                  <a:srgbClr val="000000"/>
                </a:solidFill>
                <a:latin typeface="HGPｺﾞｼｯｸE" panose="020B0900000000000000" pitchFamily="50" charset="-128"/>
                <a:ea typeface="HGPｺﾞｼｯｸE" panose="020B0900000000000000" pitchFamily="50" charset="-128"/>
              </a:rPr>
              <a:t>の担い手の転換」</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資料８頁抜粋　</a:t>
            </a:r>
            <a:r>
              <a:rPr lang="ja-JP" altLang="en-US" sz="2800" dirty="0" smtClean="0">
                <a:solidFill>
                  <a:srgbClr val="000000"/>
                </a:solidFill>
                <a:latin typeface="HGPｺﾞｼｯｸE" panose="020B0900000000000000" pitchFamily="50" charset="-128"/>
                <a:ea typeface="HGPｺﾞｼｯｸE" panose="020B0900000000000000" pitchFamily="50" charset="-128"/>
              </a:rPr>
              <a:t> </a:t>
            </a:r>
            <a:endParaRPr lang="ja-JP" altLang="en-US" sz="2800" dirty="0">
              <a:latin typeface="HGPｺﾞｼｯｸE" panose="020B0900000000000000" pitchFamily="50" charset="-128"/>
              <a:ea typeface="HGPｺﾞｼｯｸE" panose="020B0900000000000000" pitchFamily="50" charset="-128"/>
            </a:endParaRPr>
          </a:p>
        </p:txBody>
      </p:sp>
      <p:sp>
        <p:nvSpPr>
          <p:cNvPr id="4" name="正方形/長方形 3"/>
          <p:cNvSpPr/>
          <p:nvPr/>
        </p:nvSpPr>
        <p:spPr>
          <a:xfrm>
            <a:off x="265162" y="3016116"/>
            <a:ext cx="8878838" cy="38100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dirty="0" smtClean="0">
                <a:solidFill>
                  <a:srgbClr val="FF0000"/>
                </a:solidFill>
              </a:rPr>
              <a:t>【2</a:t>
            </a:r>
            <a:r>
              <a:rPr kumimoji="1" lang="ja-JP" altLang="en-US" sz="3200" dirty="0" smtClean="0">
                <a:solidFill>
                  <a:srgbClr val="FF0000"/>
                </a:solidFill>
              </a:rPr>
              <a:t>月</a:t>
            </a:r>
            <a:r>
              <a:rPr kumimoji="1" lang="en-US" altLang="ja-JP" sz="3200" dirty="0" smtClean="0">
                <a:solidFill>
                  <a:srgbClr val="FF0000"/>
                </a:solidFill>
              </a:rPr>
              <a:t>18</a:t>
            </a:r>
            <a:r>
              <a:rPr kumimoji="1" lang="ja-JP" altLang="en-US" sz="3200" dirty="0" smtClean="0">
                <a:solidFill>
                  <a:srgbClr val="FF0000"/>
                </a:solidFill>
              </a:rPr>
              <a:t>日　高齢施策推進課ヒアリングでの説明</a:t>
            </a:r>
            <a:r>
              <a:rPr kumimoji="1" lang="en-US" altLang="ja-JP" sz="3200" dirty="0" smtClean="0">
                <a:solidFill>
                  <a:srgbClr val="FF0000"/>
                </a:solidFill>
              </a:rPr>
              <a:t>】</a:t>
            </a:r>
          </a:p>
          <a:p>
            <a:r>
              <a:rPr lang="ja-JP" altLang="ja-JP" sz="3200" dirty="0" smtClean="0">
                <a:solidFill>
                  <a:srgbClr val="FF0000"/>
                </a:solidFill>
              </a:rPr>
              <a:t>「一定の研修受講者」の研修はどこが、どの程度の回数、規模で行うのか</a:t>
            </a:r>
            <a:endParaRPr lang="en-US" altLang="ja-JP" sz="3200" dirty="0" smtClean="0">
              <a:solidFill>
                <a:srgbClr val="FF0000"/>
              </a:solidFill>
            </a:endParaRPr>
          </a:p>
          <a:p>
            <a:r>
              <a:rPr lang="ja-JP" altLang="ja-JP" sz="3200" dirty="0">
                <a:solidFill>
                  <a:srgbClr val="FF0000"/>
                </a:solidFill>
              </a:rPr>
              <a:t>○市から委託して行うことになる</a:t>
            </a:r>
          </a:p>
          <a:p>
            <a:r>
              <a:rPr lang="ja-JP" altLang="ja-JP" sz="3200" dirty="0">
                <a:solidFill>
                  <a:srgbClr val="FF0000"/>
                </a:solidFill>
              </a:rPr>
              <a:t>○回数・規模、内容などは今後検討していくことになる</a:t>
            </a:r>
          </a:p>
          <a:p>
            <a:r>
              <a:rPr lang="ja-JP" altLang="ja-JP" sz="3200" dirty="0">
                <a:solidFill>
                  <a:srgbClr val="FF0000"/>
                </a:solidFill>
              </a:rPr>
              <a:t>○２９年度移行なので、研修は２８年度中に実施することになる。モデル事業は予定して</a:t>
            </a:r>
            <a:r>
              <a:rPr lang="ja-JP" altLang="ja-JP" sz="3200" dirty="0" smtClean="0">
                <a:solidFill>
                  <a:srgbClr val="FF0000"/>
                </a:solidFill>
              </a:rPr>
              <a:t>いない</a:t>
            </a:r>
            <a:endParaRPr kumimoji="1" lang="ja-JP" altLang="en-US" sz="2000" dirty="0">
              <a:solidFill>
                <a:srgbClr val="FF0000"/>
              </a:solidFill>
            </a:endParaRPr>
          </a:p>
        </p:txBody>
      </p:sp>
    </p:spTree>
    <p:extLst>
      <p:ext uri="{BB962C8B-B14F-4D97-AF65-F5344CB8AC3E}">
        <p14:creationId xmlns:p14="http://schemas.microsoft.com/office/powerpoint/2010/main" val="1955166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70882928"/>
              </p:ext>
            </p:extLst>
          </p:nvPr>
        </p:nvGraphicFramePr>
        <p:xfrm>
          <a:off x="107503" y="764704"/>
          <a:ext cx="8856985" cy="6152872"/>
        </p:xfrm>
        <a:graphic>
          <a:graphicData uri="http://schemas.openxmlformats.org/drawingml/2006/table">
            <a:tbl>
              <a:tblPr firstRow="1" bandRow="1">
                <a:tableStyleId>{5C22544A-7EE6-4342-B048-85BDC9FD1C3A}</a:tableStyleId>
              </a:tblPr>
              <a:tblGrid>
                <a:gridCol w="1868905"/>
                <a:gridCol w="3819067"/>
                <a:gridCol w="3169013"/>
              </a:tblGrid>
              <a:tr h="648072">
                <a:tc>
                  <a:txBody>
                    <a:bodyPr/>
                    <a:lstStyle/>
                    <a:p>
                      <a:endParaRPr kumimoji="1" lang="ja-JP" altLang="en-US" sz="1800" b="0" dirty="0">
                        <a:solidFill>
                          <a:schemeClr val="tx1"/>
                        </a:solidFill>
                        <a:latin typeface="+mj-ea"/>
                        <a:ea typeface="+mj-ea"/>
                      </a:endParaRPr>
                    </a:p>
                  </a:txBody>
                  <a:tcPr>
                    <a:solidFill>
                      <a:schemeClr val="accent6">
                        <a:lumMod val="40000"/>
                        <a:lumOff val="60000"/>
                      </a:schemeClr>
                    </a:solidFill>
                  </a:tcPr>
                </a:tc>
                <a:tc>
                  <a:txBody>
                    <a:bodyPr/>
                    <a:lstStyle/>
                    <a:p>
                      <a:r>
                        <a:rPr kumimoji="1" lang="en-US" altLang="ja-JP" sz="2400" b="1" i="0" u="none" strike="noStrike" kern="1200" baseline="0" dirty="0" smtClean="0">
                          <a:solidFill>
                            <a:srgbClr val="FF0000"/>
                          </a:solidFill>
                          <a:latin typeface="+mj-ea"/>
                          <a:ea typeface="+mj-ea"/>
                          <a:cs typeface="+mn-cs"/>
                        </a:rPr>
                        <a:t>Ⅱ</a:t>
                      </a:r>
                      <a:r>
                        <a:rPr kumimoji="1" lang="ja-JP" altLang="en-US" sz="2400" b="1" i="0" u="none" strike="noStrike" kern="1200" baseline="0" dirty="0" smtClean="0">
                          <a:solidFill>
                            <a:srgbClr val="FF0000"/>
                          </a:solidFill>
                          <a:latin typeface="+mj-ea"/>
                          <a:ea typeface="+mj-ea"/>
                          <a:cs typeface="+mn-cs"/>
                        </a:rPr>
                        <a:t>　基準緩和　訪問サービス</a:t>
                      </a:r>
                      <a:endParaRPr kumimoji="1" lang="zh-TW" altLang="en-US" sz="2400" b="1" i="0" u="none" strike="noStrike" kern="1200" baseline="0" dirty="0" smtClean="0">
                        <a:solidFill>
                          <a:srgbClr val="FF0000"/>
                        </a:solidFill>
                        <a:latin typeface="+mj-ea"/>
                        <a:ea typeface="+mj-ea"/>
                        <a:cs typeface="+mn-cs"/>
                      </a:endParaRPr>
                    </a:p>
                  </a:txBody>
                  <a:tcPr>
                    <a:solidFill>
                      <a:srgbClr val="FFFF00"/>
                    </a:solidFill>
                  </a:tcPr>
                </a:tc>
                <a:tc>
                  <a:txBody>
                    <a:bodyPr/>
                    <a:lstStyle/>
                    <a:p>
                      <a:r>
                        <a:rPr kumimoji="1" lang="en-US" altLang="ja-JP" sz="2400" b="1" i="0" u="none" strike="noStrike" kern="1200" baseline="0" dirty="0" smtClean="0">
                          <a:solidFill>
                            <a:srgbClr val="FF0000"/>
                          </a:solidFill>
                          <a:latin typeface="+mj-ea"/>
                          <a:ea typeface="+mj-ea"/>
                          <a:cs typeface="+mn-cs"/>
                        </a:rPr>
                        <a:t>Ⅲ</a:t>
                      </a:r>
                      <a:r>
                        <a:rPr kumimoji="1" lang="ja-JP" altLang="en-US" sz="2400" b="1" i="0" u="none" strike="noStrike" kern="1200" baseline="0" dirty="0" smtClean="0">
                          <a:solidFill>
                            <a:srgbClr val="FF0000"/>
                          </a:solidFill>
                          <a:latin typeface="+mj-ea"/>
                          <a:ea typeface="+mj-ea"/>
                          <a:cs typeface="+mn-cs"/>
                        </a:rPr>
                        <a:t>　担い手登録型訪問サービス</a:t>
                      </a:r>
                      <a:endParaRPr kumimoji="1" lang="zh-TW" altLang="en-US" sz="24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r>
              <a:tr h="772017">
                <a:tc>
                  <a:txBody>
                    <a:bodyPr/>
                    <a:lstStyle/>
                    <a:p>
                      <a:r>
                        <a:rPr kumimoji="1" lang="ja-JP" altLang="en-US" sz="2400" b="1" dirty="0" smtClean="0">
                          <a:solidFill>
                            <a:schemeClr val="tx1"/>
                          </a:solidFill>
                          <a:latin typeface="+mj-ea"/>
                          <a:ea typeface="+mj-ea"/>
                        </a:rPr>
                        <a:t>サービス内容</a:t>
                      </a:r>
                      <a:endParaRPr kumimoji="1" lang="ja-JP" altLang="en-US" sz="2400" b="1" dirty="0">
                        <a:solidFill>
                          <a:schemeClr val="tx1"/>
                        </a:solidFill>
                        <a:latin typeface="+mj-ea"/>
                        <a:ea typeface="+mj-ea"/>
                      </a:endParaRPr>
                    </a:p>
                  </a:txBody>
                  <a:tcPr>
                    <a:solidFill>
                      <a:schemeClr val="accent6">
                        <a:lumMod val="40000"/>
                        <a:lumOff val="60000"/>
                      </a:schemeClr>
                    </a:solidFill>
                  </a:tcPr>
                </a:tc>
                <a:tc>
                  <a:txBody>
                    <a:bodyPr/>
                    <a:lstStyle/>
                    <a:p>
                      <a:r>
                        <a:rPr kumimoji="1" lang="ja-JP" altLang="en-US" sz="2000" b="1" i="0" u="none" strike="noStrike" kern="1200" baseline="0" dirty="0" smtClean="0">
                          <a:solidFill>
                            <a:srgbClr val="FF0000"/>
                          </a:solidFill>
                          <a:latin typeface="+mj-ea"/>
                          <a:ea typeface="+mj-ea"/>
                          <a:cs typeface="+mn-cs"/>
                        </a:rPr>
                        <a:t>生活援助</a:t>
                      </a:r>
                      <a:endParaRPr kumimoji="1" lang="en-US" altLang="ja-JP" sz="2000" b="1" i="0" u="none" strike="noStrike" kern="1200" baseline="0" dirty="0" smtClean="0">
                        <a:solidFill>
                          <a:srgbClr val="FF0000"/>
                        </a:solidFill>
                        <a:latin typeface="+mj-ea"/>
                        <a:ea typeface="+mj-ea"/>
                        <a:cs typeface="+mn-cs"/>
                      </a:endParaRPr>
                    </a:p>
                    <a:p>
                      <a:r>
                        <a:rPr kumimoji="1" lang="ja-JP" altLang="en-US" sz="2000" b="1" i="0" u="none" strike="noStrike" kern="1200" baseline="0" dirty="0" smtClean="0">
                          <a:solidFill>
                            <a:srgbClr val="FF0000"/>
                          </a:solidFill>
                          <a:latin typeface="+mj-ea"/>
                          <a:ea typeface="+mj-ea"/>
                          <a:cs typeface="+mn-cs"/>
                        </a:rPr>
                        <a:t>月額の包括単価</a:t>
                      </a:r>
                      <a:endParaRPr kumimoji="1" lang="zh-TW" altLang="en-US" sz="1800" b="0" i="0" u="none" strike="noStrike" kern="1200" baseline="0" dirty="0" smtClean="0">
                        <a:solidFill>
                          <a:schemeClr val="lt1"/>
                        </a:solidFill>
                        <a:latin typeface="+mj-ea"/>
                        <a:ea typeface="+mj-ea"/>
                        <a:cs typeface="+mn-cs"/>
                      </a:endParaRPr>
                    </a:p>
                  </a:txBody>
                  <a:tcPr>
                    <a:solidFill>
                      <a:srgbClr val="FFFF00"/>
                    </a:solidFill>
                  </a:tcPr>
                </a:tc>
                <a:tc>
                  <a:txBody>
                    <a:bodyPr/>
                    <a:lstStyle/>
                    <a:p>
                      <a:r>
                        <a:rPr kumimoji="1" lang="ja-JP" altLang="en-US" sz="2000" b="1" i="0" u="none" strike="noStrike" kern="1200" baseline="0" dirty="0" smtClean="0">
                          <a:solidFill>
                            <a:srgbClr val="FF0000"/>
                          </a:solidFill>
                          <a:latin typeface="+mj-ea"/>
                          <a:ea typeface="+mj-ea"/>
                          <a:cs typeface="+mn-cs"/>
                        </a:rPr>
                        <a:t>生活援助</a:t>
                      </a:r>
                    </a:p>
                    <a:p>
                      <a:r>
                        <a:rPr kumimoji="1" lang="ja-JP" altLang="en-US" sz="2000" b="1" i="0" u="none" strike="noStrike" kern="1200" baseline="0" dirty="0" smtClean="0">
                          <a:solidFill>
                            <a:srgbClr val="FF0000"/>
                          </a:solidFill>
                          <a:latin typeface="+mj-ea"/>
                          <a:ea typeface="+mj-ea"/>
                          <a:cs typeface="+mn-cs"/>
                        </a:rPr>
                        <a:t>１回の出来高単価</a:t>
                      </a:r>
                      <a:endParaRPr kumimoji="1" lang="en-US" altLang="ja-JP" sz="2000" b="1" i="0" u="none" strike="noStrike" kern="1200" baseline="0" dirty="0" smtClean="0">
                        <a:solidFill>
                          <a:srgbClr val="FF0000"/>
                        </a:solidFill>
                        <a:latin typeface="+mj-ea"/>
                        <a:ea typeface="+mj-ea"/>
                        <a:cs typeface="+mn-cs"/>
                      </a:endParaRPr>
                    </a:p>
                    <a:p>
                      <a:r>
                        <a:rPr kumimoji="1" lang="en-US" altLang="ja-JP" sz="1800" b="1" i="0" u="none" strike="noStrike" kern="1200" baseline="0" dirty="0" smtClean="0">
                          <a:solidFill>
                            <a:srgbClr val="FF0000"/>
                          </a:solidFill>
                          <a:latin typeface="+mj-ea"/>
                          <a:ea typeface="+mj-ea"/>
                          <a:cs typeface="+mn-cs"/>
                        </a:rPr>
                        <a:t>(</a:t>
                      </a:r>
                      <a:r>
                        <a:rPr kumimoji="1" lang="ja-JP" altLang="en-US" sz="1800" b="1" i="0" u="none" strike="noStrike" kern="1200" baseline="0" dirty="0" smtClean="0">
                          <a:solidFill>
                            <a:srgbClr val="FF0000"/>
                          </a:solidFill>
                          <a:latin typeface="+mj-ea"/>
                          <a:ea typeface="+mj-ea"/>
                          <a:cs typeface="+mn-cs"/>
                        </a:rPr>
                        <a:t>週</a:t>
                      </a:r>
                      <a:r>
                        <a:rPr kumimoji="1" lang="en-US" altLang="ja-JP" sz="1800" b="1" i="0" u="none" strike="noStrike" kern="1200" baseline="0" dirty="0" smtClean="0">
                          <a:solidFill>
                            <a:srgbClr val="FF0000"/>
                          </a:solidFill>
                          <a:latin typeface="+mj-ea"/>
                          <a:ea typeface="+mj-ea"/>
                          <a:cs typeface="+mn-cs"/>
                        </a:rPr>
                        <a:t>1</a:t>
                      </a:r>
                      <a:r>
                        <a:rPr kumimoji="1" lang="ja-JP" altLang="en-US" sz="1800" b="1" i="0" u="none" strike="noStrike" kern="1200" baseline="0" dirty="0" smtClean="0">
                          <a:solidFill>
                            <a:srgbClr val="FF0000"/>
                          </a:solidFill>
                          <a:latin typeface="+mj-ea"/>
                          <a:ea typeface="+mj-ea"/>
                          <a:cs typeface="+mn-cs"/>
                        </a:rPr>
                        <a:t>～ </a:t>
                      </a:r>
                      <a:r>
                        <a:rPr kumimoji="1" lang="en-US" altLang="ja-JP" sz="1800" b="1" i="0" u="none" strike="noStrike" kern="1200" baseline="0" dirty="0" smtClean="0">
                          <a:solidFill>
                            <a:srgbClr val="FF0000"/>
                          </a:solidFill>
                          <a:latin typeface="+mj-ea"/>
                          <a:ea typeface="+mj-ea"/>
                          <a:cs typeface="+mn-cs"/>
                        </a:rPr>
                        <a:t>2</a:t>
                      </a:r>
                      <a:r>
                        <a:rPr kumimoji="1" lang="ja-JP" altLang="en-US" sz="1800" b="1" i="0" u="none" strike="noStrike" kern="1200" baseline="0" dirty="0" smtClean="0">
                          <a:solidFill>
                            <a:srgbClr val="FF0000"/>
                          </a:solidFill>
                          <a:latin typeface="+mj-ea"/>
                          <a:ea typeface="+mj-ea"/>
                          <a:cs typeface="+mn-cs"/>
                        </a:rPr>
                        <a:t>回、</a:t>
                      </a:r>
                      <a:r>
                        <a:rPr kumimoji="1" lang="en-US" altLang="ja-JP" sz="1800" b="1" i="0" u="none" strike="noStrike" kern="1200" baseline="0" dirty="0" smtClean="0">
                          <a:solidFill>
                            <a:srgbClr val="FF0000"/>
                          </a:solidFill>
                          <a:latin typeface="+mj-ea"/>
                          <a:ea typeface="+mj-ea"/>
                          <a:cs typeface="+mn-cs"/>
                        </a:rPr>
                        <a:t>1</a:t>
                      </a:r>
                      <a:r>
                        <a:rPr kumimoji="1" lang="ja-JP" altLang="en-US" sz="1800" b="1" i="0" u="none" strike="noStrike" kern="1200" baseline="0" dirty="0" smtClean="0">
                          <a:solidFill>
                            <a:srgbClr val="FF0000"/>
                          </a:solidFill>
                          <a:latin typeface="+mj-ea"/>
                          <a:ea typeface="+mj-ea"/>
                          <a:cs typeface="+mn-cs"/>
                        </a:rPr>
                        <a:t>回</a:t>
                      </a:r>
                      <a:r>
                        <a:rPr kumimoji="1" lang="en-US" altLang="ja-JP" sz="1800" b="1" i="0" u="none" strike="noStrike" kern="1200" baseline="0" dirty="0" smtClean="0">
                          <a:solidFill>
                            <a:srgbClr val="FF0000"/>
                          </a:solidFill>
                          <a:latin typeface="+mj-ea"/>
                          <a:ea typeface="+mj-ea"/>
                          <a:cs typeface="+mn-cs"/>
                        </a:rPr>
                        <a:t>60</a:t>
                      </a:r>
                      <a:r>
                        <a:rPr kumimoji="1" lang="ja-JP" altLang="en-US" sz="1800" b="1" i="0" u="none" strike="noStrike" kern="1200" baseline="0" dirty="0" smtClean="0">
                          <a:solidFill>
                            <a:srgbClr val="FF0000"/>
                          </a:solidFill>
                          <a:latin typeface="+mj-ea"/>
                          <a:ea typeface="+mj-ea"/>
                          <a:cs typeface="+mn-cs"/>
                        </a:rPr>
                        <a:t>分まで</a:t>
                      </a:r>
                      <a:r>
                        <a:rPr kumimoji="1" lang="en-US" altLang="ja-JP" sz="1800" b="1" i="0" u="none" strike="noStrike" kern="1200" baseline="0" dirty="0" smtClean="0">
                          <a:solidFill>
                            <a:srgbClr val="FF0000"/>
                          </a:solidFill>
                          <a:latin typeface="+mj-ea"/>
                          <a:ea typeface="+mj-ea"/>
                          <a:cs typeface="+mn-cs"/>
                        </a:rPr>
                        <a:t>)</a:t>
                      </a:r>
                      <a:endParaRPr kumimoji="1" lang="zh-TW" altLang="en-US" sz="20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r>
              <a:tr h="822294">
                <a:tc>
                  <a:txBody>
                    <a:bodyPr/>
                    <a:lstStyle/>
                    <a:p>
                      <a:r>
                        <a:rPr kumimoji="1" lang="ja-JP" altLang="en-US" sz="2400" b="1" dirty="0" smtClean="0">
                          <a:latin typeface="+mj-ea"/>
                          <a:ea typeface="+mj-ea"/>
                        </a:rPr>
                        <a:t>サービス提供者</a:t>
                      </a:r>
                      <a:endParaRPr kumimoji="1" lang="ja-JP" altLang="en-US" sz="2400" b="1" dirty="0">
                        <a:latin typeface="+mj-ea"/>
                        <a:ea typeface="+mj-ea"/>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smtClean="0">
                          <a:solidFill>
                            <a:schemeClr val="dk1"/>
                          </a:solidFill>
                          <a:latin typeface="+mj-ea"/>
                          <a:ea typeface="+mj-ea"/>
                          <a:cs typeface="+mn-cs"/>
                        </a:rPr>
                        <a:t>本サービスの指定事業者（事業者の雇用労働者） </a:t>
                      </a:r>
                      <a:r>
                        <a:rPr kumimoji="1" lang="ja-JP" altLang="en-US" sz="1400" b="0" i="0" u="none" strike="noStrike" kern="1200" baseline="0" dirty="0" smtClean="0">
                          <a:solidFill>
                            <a:schemeClr val="dk1"/>
                          </a:solidFill>
                          <a:latin typeface="+mj-ea"/>
                          <a:ea typeface="+mj-ea"/>
                          <a:cs typeface="+mn-cs"/>
                        </a:rPr>
                        <a:t>	</a:t>
                      </a:r>
                    </a:p>
                    <a:p>
                      <a:endParaRPr kumimoji="1" lang="ja-JP" altLang="en-US" sz="1600" dirty="0">
                        <a:latin typeface="+mj-ea"/>
                        <a:ea typeface="+mj-ea"/>
                      </a:endParaRPr>
                    </a:p>
                  </a:txBody>
                  <a:tcPr>
                    <a:solidFill>
                      <a:srgbClr val="FFFF00"/>
                    </a:solidFill>
                  </a:tcPr>
                </a:tc>
                <a:tc>
                  <a:txBody>
                    <a:bodyPr/>
                    <a:lstStyle/>
                    <a:p>
                      <a:r>
                        <a:rPr kumimoji="1" lang="ja-JP" altLang="en-US" sz="1600" b="0" i="0" u="none" strike="noStrike" kern="1200" baseline="0" dirty="0" smtClean="0">
                          <a:solidFill>
                            <a:schemeClr val="dk1"/>
                          </a:solidFill>
                          <a:latin typeface="+mj-ea"/>
                          <a:ea typeface="+mj-ea"/>
                          <a:cs typeface="+mn-cs"/>
                        </a:rPr>
                        <a:t>本サービスの指定事業者・</a:t>
                      </a:r>
                      <a:r>
                        <a:rPr kumimoji="1" lang="ja-JP" altLang="en-US" sz="1600" b="0" i="0" u="none" strike="noStrike" kern="1200" baseline="0" dirty="0" smtClean="0">
                          <a:solidFill>
                            <a:srgbClr val="FF0000"/>
                          </a:solidFill>
                          <a:latin typeface="+mj-ea"/>
                          <a:ea typeface="+mj-ea"/>
                          <a:cs typeface="+mn-cs"/>
                        </a:rPr>
                        <a:t>団体</a:t>
                      </a:r>
                      <a:r>
                        <a:rPr kumimoji="1" lang="ja-JP" altLang="en-US" sz="1600" b="0" i="0" u="none" strike="noStrike" kern="1200" baseline="0" dirty="0" smtClean="0">
                          <a:solidFill>
                            <a:schemeClr val="dk1"/>
                          </a:solidFill>
                          <a:latin typeface="+mj-ea"/>
                          <a:ea typeface="+mj-ea"/>
                          <a:cs typeface="+mn-cs"/>
                        </a:rPr>
                        <a:t>（事業者・団体の</a:t>
                      </a:r>
                      <a:r>
                        <a:rPr kumimoji="1" lang="ja-JP" altLang="en-US" sz="1600" b="0" i="0" u="none" strike="noStrike" kern="1200" baseline="0" dirty="0" smtClean="0">
                          <a:solidFill>
                            <a:srgbClr val="FF0000"/>
                          </a:solidFill>
                          <a:latin typeface="+mj-ea"/>
                          <a:ea typeface="+mj-ea"/>
                          <a:cs typeface="+mn-cs"/>
                        </a:rPr>
                        <a:t>登録会員</a:t>
                      </a:r>
                      <a:r>
                        <a:rPr kumimoji="1" lang="ja-JP" altLang="en-US" sz="1600" b="0" i="0" u="none" strike="noStrike" kern="1200" baseline="0" dirty="0" smtClean="0">
                          <a:solidFill>
                            <a:schemeClr val="dk1"/>
                          </a:solidFill>
                          <a:latin typeface="+mj-ea"/>
                          <a:ea typeface="+mj-ea"/>
                          <a:cs typeface="+mn-cs"/>
                        </a:rPr>
                        <a:t>）</a:t>
                      </a:r>
                      <a:endParaRPr kumimoji="1" lang="ja-JP" altLang="en-US" sz="1600" dirty="0">
                        <a:latin typeface="+mj-ea"/>
                        <a:ea typeface="+mj-ea"/>
                      </a:endParaRPr>
                    </a:p>
                  </a:txBody>
                  <a:tcPr>
                    <a:solidFill>
                      <a:schemeClr val="accent1">
                        <a:lumMod val="20000"/>
                        <a:lumOff val="80000"/>
                      </a:schemeClr>
                    </a:solidFill>
                  </a:tcPr>
                </a:tc>
              </a:tr>
              <a:tr h="308807">
                <a:tc>
                  <a:txBody>
                    <a:bodyPr/>
                    <a:lstStyle/>
                    <a:p>
                      <a:r>
                        <a:rPr kumimoji="1" lang="ja-JP" altLang="en-US" sz="2400" b="1" dirty="0" smtClean="0">
                          <a:latin typeface="+mj-ea"/>
                          <a:ea typeface="+mj-ea"/>
                        </a:rPr>
                        <a:t>対象者</a:t>
                      </a:r>
                      <a:endParaRPr kumimoji="1" lang="ja-JP" altLang="en-US" sz="2400" b="1" dirty="0">
                        <a:latin typeface="+mj-ea"/>
                        <a:ea typeface="+mj-ea"/>
                      </a:endParaRPr>
                    </a:p>
                  </a:txBody>
                  <a:tcPr>
                    <a:solidFill>
                      <a:schemeClr val="accent6">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要支援者、事業対象者</a:t>
                      </a:r>
                      <a:endParaRPr kumimoji="1" lang="ja-JP" altLang="en-US" sz="2400" b="1" i="0" u="none" strike="noStrike" kern="1200" baseline="0" dirty="0" smtClean="0">
                        <a:solidFill>
                          <a:srgbClr val="FF0000"/>
                        </a:solidFill>
                        <a:latin typeface="ＭＳ Ｐゴシック" panose="020B0600070205080204" pitchFamily="50" charset="-128"/>
                        <a:ea typeface="ＭＳ Ｐゴシック" panose="020B0600070205080204" pitchFamily="50" charset="-128"/>
                        <a:cs typeface="+mn-cs"/>
                      </a:endParaRPr>
                    </a:p>
                  </a:txBody>
                  <a:tcPr>
                    <a:solidFill>
                      <a:srgbClr val="FFFF0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txBody>
                  <a:tcPr>
                    <a:solidFill>
                      <a:schemeClr val="accent1">
                        <a:lumMod val="20000"/>
                        <a:lumOff val="80000"/>
                      </a:schemeClr>
                    </a:solidFill>
                  </a:tcPr>
                </a:tc>
              </a:tr>
              <a:tr h="345566">
                <a:tc>
                  <a:txBody>
                    <a:bodyPr/>
                    <a:lstStyle/>
                    <a:p>
                      <a:r>
                        <a:rPr kumimoji="1" lang="ja-JP" altLang="en-US" sz="2400" b="1" dirty="0" smtClean="0">
                          <a:latin typeface="+mj-ea"/>
                          <a:ea typeface="+mj-ea"/>
                        </a:rPr>
                        <a:t>管理者</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j-ea"/>
                          <a:ea typeface="+mj-ea"/>
                          <a:cs typeface="+mn-cs"/>
                        </a:rPr>
                        <a:t>専従</a:t>
                      </a:r>
                      <a:r>
                        <a:rPr kumimoji="1" lang="en-US" altLang="ja-JP" sz="1800" b="0" i="0" u="none" strike="noStrike" kern="1200" baseline="0" dirty="0" smtClean="0">
                          <a:solidFill>
                            <a:schemeClr val="dk1"/>
                          </a:solidFill>
                          <a:latin typeface="+mj-ea"/>
                          <a:ea typeface="+mj-ea"/>
                          <a:cs typeface="+mn-cs"/>
                        </a:rPr>
                        <a:t>1</a:t>
                      </a:r>
                      <a:r>
                        <a:rPr kumimoji="1" lang="ja-JP" altLang="en-US" sz="1800" b="0" i="0" u="none" strike="noStrike" kern="1200" baseline="0" dirty="0" smtClean="0">
                          <a:solidFill>
                            <a:schemeClr val="dk1"/>
                          </a:solidFill>
                          <a:latin typeface="+mj-ea"/>
                          <a:ea typeface="+mj-ea"/>
                          <a:cs typeface="+mn-cs"/>
                        </a:rPr>
                        <a:t>以上</a:t>
                      </a:r>
                      <a:r>
                        <a:rPr kumimoji="1" lang="ja-JP" altLang="en-US" sz="1800" b="0" i="0" u="none" strike="noStrike" kern="1200" baseline="0" dirty="0" smtClean="0">
                          <a:solidFill>
                            <a:schemeClr val="dk1"/>
                          </a:solidFill>
                          <a:latin typeface="+mj-ea"/>
                          <a:ea typeface="+mj-ea"/>
                          <a:cs typeface="+mn-cs"/>
                        </a:rPr>
                        <a:t>	</a:t>
                      </a:r>
                    </a:p>
                  </a:txBody>
                  <a:tcPr>
                    <a:solidFill>
                      <a:srgbClr val="FFFF00"/>
                    </a:solidFill>
                  </a:tcPr>
                </a:tc>
                <a:tc>
                  <a:txBody>
                    <a:bodyPr/>
                    <a:lstStyle/>
                    <a:p>
                      <a:r>
                        <a:rPr kumimoji="1" lang="ja-JP" altLang="en-US" sz="1800" b="0" i="0" u="none" strike="noStrike" kern="1200" baseline="0" dirty="0" smtClean="0">
                          <a:solidFill>
                            <a:schemeClr val="dk1"/>
                          </a:solidFill>
                          <a:latin typeface="+mj-ea"/>
                          <a:ea typeface="+mj-ea"/>
                          <a:cs typeface="+mn-cs"/>
                        </a:rPr>
                        <a:t>１以上</a:t>
                      </a:r>
                      <a:endParaRPr kumimoji="1" lang="ja-JP" altLang="en-US" sz="1800" b="0" i="0" u="none" strike="noStrike" kern="1200" baseline="0" dirty="0" smtClean="0">
                        <a:solidFill>
                          <a:schemeClr val="dk1"/>
                        </a:solidFill>
                        <a:latin typeface="+mj-ea"/>
                        <a:ea typeface="+mj-ea"/>
                        <a:cs typeface="+mn-cs"/>
                      </a:endParaRPr>
                    </a:p>
                  </a:txBody>
                  <a:tcPr>
                    <a:solidFill>
                      <a:schemeClr val="accent1">
                        <a:lumMod val="20000"/>
                        <a:lumOff val="80000"/>
                      </a:schemeClr>
                    </a:solidFill>
                  </a:tcPr>
                </a:tc>
              </a:tr>
              <a:tr h="1416614">
                <a:tc>
                  <a:txBody>
                    <a:bodyPr/>
                    <a:lstStyle/>
                    <a:p>
                      <a:r>
                        <a:rPr kumimoji="1" lang="ja-JP" altLang="en-US" sz="2400" b="1" dirty="0" smtClean="0">
                          <a:latin typeface="+mj-ea"/>
                          <a:ea typeface="+mj-ea"/>
                        </a:rPr>
                        <a:t>従事者</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j-ea"/>
                          <a:ea typeface="+mj-ea"/>
                          <a:cs typeface="+mn-cs"/>
                        </a:rPr>
                        <a:t>必要数</a:t>
                      </a:r>
                      <a:r>
                        <a:rPr kumimoji="1" lang="en-US" altLang="ja-JP" sz="1800" b="0" i="0" u="none" strike="noStrike" kern="1200" baseline="0" dirty="0" smtClean="0">
                          <a:solidFill>
                            <a:schemeClr val="dk1"/>
                          </a:solidFill>
                          <a:latin typeface="+mj-ea"/>
                          <a:ea typeface="+mj-ea"/>
                          <a:cs typeface="+mn-cs"/>
                        </a:rPr>
                        <a:t>(</a:t>
                      </a:r>
                      <a:r>
                        <a:rPr kumimoji="1" lang="ja-JP" altLang="en-US" sz="1800" b="0" i="0" u="none" strike="noStrike" kern="1200" baseline="0" dirty="0" smtClean="0">
                          <a:solidFill>
                            <a:schemeClr val="dk1"/>
                          </a:solidFill>
                          <a:latin typeface="+mj-ea"/>
                          <a:ea typeface="+mj-ea"/>
                          <a:cs typeface="+mn-cs"/>
                        </a:rPr>
                        <a:t>定期訪間が可能な体制</a:t>
                      </a:r>
                      <a:r>
                        <a:rPr kumimoji="1" lang="en-US" altLang="ja-JP" sz="1800" b="0" i="0" u="none" strike="noStrike" kern="1200" baseline="0" dirty="0" smtClean="0">
                          <a:solidFill>
                            <a:schemeClr val="dk1"/>
                          </a:solidFill>
                          <a:latin typeface="+mj-ea"/>
                          <a:ea typeface="+mj-ea"/>
                          <a:cs typeface="+mn-cs"/>
                        </a:rPr>
                        <a:t>)</a:t>
                      </a:r>
                    </a:p>
                    <a:p>
                      <a:r>
                        <a:rPr kumimoji="1" lang="ja-JP" altLang="en-US" sz="1800" b="0" i="0" u="none" strike="noStrike" kern="1200" baseline="0" dirty="0" smtClean="0">
                          <a:solidFill>
                            <a:schemeClr val="dk1"/>
                          </a:solidFill>
                          <a:latin typeface="+mj-ea"/>
                          <a:ea typeface="+mj-ea"/>
                          <a:cs typeface="+mn-cs"/>
                        </a:rPr>
                        <a:t>・介護福祉士</a:t>
                      </a:r>
                    </a:p>
                    <a:p>
                      <a:r>
                        <a:rPr kumimoji="1" lang="ja-JP" altLang="en-US" sz="1800" b="0" i="0" u="none" strike="noStrike" kern="1200" baseline="0" dirty="0" smtClean="0">
                          <a:solidFill>
                            <a:schemeClr val="dk1"/>
                          </a:solidFill>
                          <a:latin typeface="+mj-ea"/>
                          <a:ea typeface="+mj-ea"/>
                          <a:cs typeface="+mn-cs"/>
                        </a:rPr>
                        <a:t>・</a:t>
                      </a:r>
                      <a:r>
                        <a:rPr kumimoji="1" lang="zh-TW" altLang="en-US" sz="1800" b="0" i="0" u="none" strike="noStrike" kern="1200" baseline="0" dirty="0" smtClean="0">
                          <a:solidFill>
                            <a:schemeClr val="dk1"/>
                          </a:solidFill>
                          <a:latin typeface="+mj-ea"/>
                          <a:ea typeface="+mj-ea"/>
                          <a:cs typeface="+mn-cs"/>
                        </a:rPr>
                        <a:t>実務者</a:t>
                      </a:r>
                      <a:r>
                        <a:rPr kumimoji="1" lang="en-US" altLang="zh-TW" sz="1800" b="0" i="0" u="none" strike="noStrike" kern="1200" baseline="0" dirty="0" smtClean="0">
                          <a:solidFill>
                            <a:schemeClr val="dk1"/>
                          </a:solidFill>
                          <a:latin typeface="+mj-ea"/>
                          <a:ea typeface="+mj-ea"/>
                          <a:cs typeface="+mn-cs"/>
                        </a:rPr>
                        <a:t>/</a:t>
                      </a:r>
                      <a:r>
                        <a:rPr kumimoji="1" lang="zh-TW" altLang="en-US" sz="1800" b="0" i="0" u="none" strike="noStrike" kern="1200" baseline="0" dirty="0" smtClean="0">
                          <a:solidFill>
                            <a:schemeClr val="dk1"/>
                          </a:solidFill>
                          <a:latin typeface="+mj-ea"/>
                          <a:ea typeface="+mj-ea"/>
                          <a:cs typeface="+mn-cs"/>
                        </a:rPr>
                        <a:t>初任者研修等修了者</a:t>
                      </a:r>
                    </a:p>
                    <a:p>
                      <a:r>
                        <a:rPr kumimoji="1" lang="ja-JP" altLang="en-US" sz="1800" b="1" i="0" u="none" strike="noStrike" kern="1200" baseline="0" dirty="0" smtClean="0">
                          <a:solidFill>
                            <a:srgbClr val="FF0000"/>
                          </a:solidFill>
                          <a:latin typeface="+mj-ea"/>
                          <a:ea typeface="+mj-ea"/>
                          <a:cs typeface="+mn-cs"/>
                        </a:rPr>
                        <a:t>・旧訪間介護員</a:t>
                      </a:r>
                      <a:r>
                        <a:rPr kumimoji="1" lang="en-US" altLang="ja-JP" sz="1800" b="1" i="0" u="none" strike="noStrike" kern="1200" baseline="0" dirty="0" smtClean="0">
                          <a:solidFill>
                            <a:srgbClr val="FF0000"/>
                          </a:solidFill>
                          <a:latin typeface="+mj-ea"/>
                          <a:ea typeface="+mj-ea"/>
                          <a:cs typeface="+mn-cs"/>
                        </a:rPr>
                        <a:t>3</a:t>
                      </a:r>
                      <a:r>
                        <a:rPr kumimoji="1" lang="ja-JP" altLang="en-US" sz="1800" b="1" i="0" u="none" strike="noStrike" kern="1200" baseline="0" dirty="0" smtClean="0">
                          <a:solidFill>
                            <a:srgbClr val="FF0000"/>
                          </a:solidFill>
                          <a:latin typeface="+mj-ea"/>
                          <a:ea typeface="+mj-ea"/>
                          <a:cs typeface="+mn-cs"/>
                        </a:rPr>
                        <a:t>級修了者</a:t>
                      </a:r>
                    </a:p>
                    <a:p>
                      <a:r>
                        <a:rPr kumimoji="1" lang="ja-JP" altLang="en-US" sz="1800" b="1" i="0" u="none" strike="noStrike" kern="1200" baseline="0" dirty="0" smtClean="0">
                          <a:solidFill>
                            <a:srgbClr val="FF0000"/>
                          </a:solidFill>
                          <a:latin typeface="+mj-ea"/>
                          <a:ea typeface="+mj-ea"/>
                          <a:cs typeface="+mn-cs"/>
                        </a:rPr>
                        <a:t>・一定の研修受講者</a:t>
                      </a:r>
                      <a:endParaRPr kumimoji="1" lang="ja-JP" altLang="en-US" sz="2400" b="1" dirty="0">
                        <a:solidFill>
                          <a:srgbClr val="FF0000"/>
                        </a:solidFill>
                        <a:latin typeface="+mj-ea"/>
                        <a:ea typeface="+mj-ea"/>
                      </a:endParaRPr>
                    </a:p>
                  </a:txBody>
                  <a:tcPr>
                    <a:solidFill>
                      <a:srgbClr val="FFFF00"/>
                    </a:solidFill>
                  </a:tcPr>
                </a:tc>
                <a:tc>
                  <a:txBody>
                    <a:bodyPr/>
                    <a:lstStyle/>
                    <a:p>
                      <a:r>
                        <a:rPr kumimoji="1" lang="ja-JP" altLang="en-US" sz="1600" b="0" i="0" u="none" strike="noStrike" kern="1200" baseline="0" dirty="0" smtClean="0">
                          <a:solidFill>
                            <a:schemeClr val="dk1"/>
                          </a:solidFill>
                          <a:latin typeface="+mj-ea"/>
                          <a:ea typeface="+mj-ea"/>
                          <a:cs typeface="+mn-cs"/>
                        </a:rPr>
                        <a:t>必要数</a:t>
                      </a:r>
                      <a:r>
                        <a:rPr kumimoji="1" lang="en-US" altLang="ja-JP" sz="1600" b="0" i="0" u="none" strike="noStrike" kern="1200" baseline="0" dirty="0" smtClean="0">
                          <a:solidFill>
                            <a:schemeClr val="dk1"/>
                          </a:solidFill>
                          <a:latin typeface="+mj-ea"/>
                          <a:ea typeface="+mj-ea"/>
                          <a:cs typeface="+mn-cs"/>
                        </a:rPr>
                        <a:t>(</a:t>
                      </a:r>
                      <a:r>
                        <a:rPr kumimoji="1" lang="ja-JP" altLang="en-US" sz="1600" b="0" i="0" u="none" strike="noStrike" kern="1200" baseline="0" dirty="0" smtClean="0">
                          <a:solidFill>
                            <a:schemeClr val="dk1"/>
                          </a:solidFill>
                          <a:latin typeface="+mj-ea"/>
                          <a:ea typeface="+mj-ea"/>
                          <a:cs typeface="+mn-cs"/>
                        </a:rPr>
                        <a:t>定期訪間が可能な体制</a:t>
                      </a:r>
                      <a:r>
                        <a:rPr kumimoji="1" lang="en-US" altLang="ja-JP" sz="1600" b="0" i="0" u="none" strike="noStrike" kern="1200" baseline="0" dirty="0" smtClean="0">
                          <a:solidFill>
                            <a:schemeClr val="dk1"/>
                          </a:solidFill>
                          <a:latin typeface="+mj-ea"/>
                          <a:ea typeface="+mj-ea"/>
                          <a:cs typeface="+mn-cs"/>
                        </a:rPr>
                        <a:t>)</a:t>
                      </a:r>
                    </a:p>
                    <a:p>
                      <a:r>
                        <a:rPr kumimoji="1" lang="ja-JP" altLang="en-US" sz="1600" b="0" i="0" u="none" strike="noStrike" kern="1200" baseline="0" dirty="0" smtClean="0">
                          <a:solidFill>
                            <a:schemeClr val="dk1"/>
                          </a:solidFill>
                          <a:latin typeface="+mj-ea"/>
                          <a:ea typeface="+mj-ea"/>
                          <a:cs typeface="+mn-cs"/>
                        </a:rPr>
                        <a:t>・介護福祉士</a:t>
                      </a:r>
                    </a:p>
                    <a:p>
                      <a:r>
                        <a:rPr kumimoji="1" lang="ja-JP" altLang="en-US" sz="1600" b="0" i="0" u="none" strike="noStrike" kern="1200" baseline="0" dirty="0" smtClean="0">
                          <a:solidFill>
                            <a:schemeClr val="dk1"/>
                          </a:solidFill>
                          <a:latin typeface="+mj-ea"/>
                          <a:ea typeface="+mj-ea"/>
                          <a:cs typeface="+mn-cs"/>
                        </a:rPr>
                        <a:t>・</a:t>
                      </a:r>
                      <a:r>
                        <a:rPr kumimoji="1" lang="zh-TW" altLang="en-US" sz="1600" b="0" i="0" u="none" strike="noStrike" kern="1200" baseline="0" dirty="0" smtClean="0">
                          <a:solidFill>
                            <a:schemeClr val="dk1"/>
                          </a:solidFill>
                          <a:latin typeface="+mj-ea"/>
                          <a:ea typeface="+mj-ea"/>
                          <a:cs typeface="+mn-cs"/>
                        </a:rPr>
                        <a:t>実務者</a:t>
                      </a:r>
                      <a:r>
                        <a:rPr kumimoji="1" lang="en-US" altLang="zh-TW" sz="1600" b="0" i="0" u="none" strike="noStrike" kern="1200" baseline="0" dirty="0" smtClean="0">
                          <a:solidFill>
                            <a:schemeClr val="dk1"/>
                          </a:solidFill>
                          <a:latin typeface="+mj-ea"/>
                          <a:ea typeface="+mj-ea"/>
                          <a:cs typeface="+mn-cs"/>
                        </a:rPr>
                        <a:t>/</a:t>
                      </a:r>
                      <a:r>
                        <a:rPr kumimoji="1" lang="zh-TW" altLang="en-US" sz="1600" b="0" i="0" u="none" strike="noStrike" kern="1200" baseline="0" dirty="0" smtClean="0">
                          <a:solidFill>
                            <a:schemeClr val="dk1"/>
                          </a:solidFill>
                          <a:latin typeface="+mj-ea"/>
                          <a:ea typeface="+mj-ea"/>
                          <a:cs typeface="+mn-cs"/>
                        </a:rPr>
                        <a:t>初任者研修等修了者</a:t>
                      </a:r>
                    </a:p>
                    <a:p>
                      <a:r>
                        <a:rPr kumimoji="1" lang="ja-JP" altLang="en-US" sz="1600" b="0" i="0" u="none" strike="noStrike" kern="1200" baseline="0" dirty="0" smtClean="0">
                          <a:solidFill>
                            <a:schemeClr val="dk1"/>
                          </a:solidFill>
                          <a:latin typeface="+mj-ea"/>
                          <a:ea typeface="+mj-ea"/>
                          <a:cs typeface="+mn-cs"/>
                        </a:rPr>
                        <a:t>・旧訪間介護員</a:t>
                      </a:r>
                      <a:r>
                        <a:rPr kumimoji="1" lang="en-US" altLang="ja-JP" sz="1600" b="0" i="0" u="none" strike="noStrike" kern="1200" baseline="0" dirty="0" smtClean="0">
                          <a:solidFill>
                            <a:schemeClr val="dk1"/>
                          </a:solidFill>
                          <a:latin typeface="+mj-ea"/>
                          <a:ea typeface="+mj-ea"/>
                          <a:cs typeface="+mn-cs"/>
                        </a:rPr>
                        <a:t>3</a:t>
                      </a:r>
                      <a:r>
                        <a:rPr kumimoji="1" lang="ja-JP" altLang="en-US" sz="1600" b="0" i="0" u="none" strike="noStrike" kern="1200" baseline="0" dirty="0" smtClean="0">
                          <a:solidFill>
                            <a:schemeClr val="dk1"/>
                          </a:solidFill>
                          <a:latin typeface="+mj-ea"/>
                          <a:ea typeface="+mj-ea"/>
                          <a:cs typeface="+mn-cs"/>
                        </a:rPr>
                        <a:t>級修了者</a:t>
                      </a:r>
                    </a:p>
                    <a:p>
                      <a:r>
                        <a:rPr kumimoji="1" lang="ja-JP" altLang="en-US" sz="1600" b="0" i="0" u="none" strike="noStrike" kern="1200" baseline="0" dirty="0" smtClean="0">
                          <a:solidFill>
                            <a:srgbClr val="FF0000"/>
                          </a:solidFill>
                          <a:latin typeface="+mj-ea"/>
                          <a:ea typeface="+mj-ea"/>
                          <a:cs typeface="+mn-cs"/>
                        </a:rPr>
                        <a:t>・</a:t>
                      </a:r>
                      <a:r>
                        <a:rPr kumimoji="1" lang="ja-JP" altLang="en-US" sz="1600" b="1" i="0" u="none" strike="noStrike" kern="1200" baseline="0" dirty="0" smtClean="0">
                          <a:solidFill>
                            <a:srgbClr val="FF0000"/>
                          </a:solidFill>
                          <a:latin typeface="+mj-ea"/>
                          <a:ea typeface="+mj-ea"/>
                          <a:cs typeface="+mn-cs"/>
                        </a:rPr>
                        <a:t>一定の研修受講者</a:t>
                      </a:r>
                      <a:endParaRPr kumimoji="1" lang="ja-JP" altLang="en-US" sz="2000" b="1" dirty="0" smtClean="0">
                        <a:solidFill>
                          <a:srgbClr val="FF0000"/>
                        </a:solidFill>
                        <a:latin typeface="+mj-ea"/>
                        <a:ea typeface="+mj-ea"/>
                      </a:endParaRPr>
                    </a:p>
                  </a:txBody>
                  <a:tcPr>
                    <a:solidFill>
                      <a:schemeClr val="accent1">
                        <a:lumMod val="20000"/>
                        <a:lumOff val="80000"/>
                      </a:schemeClr>
                    </a:solidFill>
                  </a:tcPr>
                </a:tc>
              </a:tr>
              <a:tr h="1093192">
                <a:tc>
                  <a:txBody>
                    <a:bodyPr/>
                    <a:lstStyle/>
                    <a:p>
                      <a:r>
                        <a:rPr kumimoji="1" lang="ja-JP" altLang="en-US" sz="2400" b="1" dirty="0" smtClean="0">
                          <a:latin typeface="+mj-ea"/>
                          <a:ea typeface="+mj-ea"/>
                        </a:rPr>
                        <a:t>サービス提供責任者</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j-ea"/>
                          <a:ea typeface="+mj-ea"/>
                          <a:cs typeface="+mn-cs"/>
                        </a:rPr>
                        <a:t>・介護福祉士</a:t>
                      </a:r>
                      <a:endParaRPr kumimoji="1" lang="en-US" altLang="ja-JP" sz="1800" b="0" i="0" u="none" strike="noStrike" kern="1200" baseline="0" dirty="0" smtClean="0">
                        <a:solidFill>
                          <a:schemeClr val="dk1"/>
                        </a:solidFill>
                        <a:latin typeface="+mj-ea"/>
                        <a:ea typeface="+mj-ea"/>
                        <a:cs typeface="+mn-cs"/>
                      </a:endParaRPr>
                    </a:p>
                    <a:p>
                      <a:r>
                        <a:rPr kumimoji="1" lang="ja-JP" altLang="en-US" sz="1800" b="0" i="0" u="none" strike="noStrike" kern="1200" baseline="0" dirty="0" smtClean="0">
                          <a:solidFill>
                            <a:schemeClr val="dk1"/>
                          </a:solidFill>
                          <a:latin typeface="+mj-ea"/>
                          <a:ea typeface="+mj-ea"/>
                          <a:cs typeface="+mn-cs"/>
                        </a:rPr>
                        <a:t>・実務者</a:t>
                      </a:r>
                      <a:r>
                        <a:rPr kumimoji="1" lang="en-US" altLang="ja-JP" sz="1800" b="0" i="0" u="none" strike="noStrike" kern="1200" baseline="0" dirty="0" smtClean="0">
                          <a:solidFill>
                            <a:schemeClr val="dk1"/>
                          </a:solidFill>
                          <a:latin typeface="+mj-ea"/>
                          <a:ea typeface="+mj-ea"/>
                          <a:cs typeface="+mn-cs"/>
                        </a:rPr>
                        <a:t>/</a:t>
                      </a:r>
                      <a:r>
                        <a:rPr kumimoji="1" lang="ja-JP" altLang="en-US" sz="1800" b="0" i="0" u="none" strike="noStrike" kern="1200" baseline="0" dirty="0" smtClean="0">
                          <a:solidFill>
                            <a:schemeClr val="dk1"/>
                          </a:solidFill>
                          <a:latin typeface="+mj-ea"/>
                          <a:ea typeface="+mj-ea"/>
                          <a:cs typeface="+mn-cs"/>
                        </a:rPr>
                        <a:t>初任者研修等修了者</a:t>
                      </a:r>
                      <a:endParaRPr kumimoji="1" lang="ja-JP" altLang="en-US" sz="2400" dirty="0">
                        <a:latin typeface="+mj-ea"/>
                        <a:ea typeface="+mj-ea"/>
                      </a:endParaRPr>
                    </a:p>
                  </a:txBody>
                  <a:tcPr>
                    <a:solidFill>
                      <a:srgbClr val="FFFF00"/>
                    </a:solidFill>
                  </a:tcPr>
                </a:tc>
                <a:tc>
                  <a:txBody>
                    <a:bodyPr/>
                    <a:lstStyle/>
                    <a:p>
                      <a:r>
                        <a:rPr kumimoji="1" lang="ja-JP" altLang="en-US" sz="1600" b="0" i="0" u="none" strike="noStrike" kern="1200" baseline="0" dirty="0" smtClean="0">
                          <a:solidFill>
                            <a:schemeClr val="dk1"/>
                          </a:solidFill>
                          <a:latin typeface="+mj-ea"/>
                          <a:ea typeface="+mj-ea"/>
                          <a:cs typeface="+mn-cs"/>
                        </a:rPr>
                        <a:t>・介護福祉士</a:t>
                      </a:r>
                    </a:p>
                    <a:p>
                      <a:r>
                        <a:rPr kumimoji="1" lang="ja-JP" altLang="en-US" sz="1600" b="0" i="0" u="none" strike="noStrike" kern="1200" baseline="0" dirty="0" smtClean="0">
                          <a:solidFill>
                            <a:schemeClr val="dk1"/>
                          </a:solidFill>
                          <a:latin typeface="+mj-ea"/>
                          <a:ea typeface="+mj-ea"/>
                          <a:cs typeface="+mn-cs"/>
                        </a:rPr>
                        <a:t>・</a:t>
                      </a:r>
                      <a:r>
                        <a:rPr kumimoji="1" lang="zh-TW" altLang="en-US" sz="1600" b="0" i="0" u="none" strike="noStrike" kern="1200" baseline="0" dirty="0" smtClean="0">
                          <a:solidFill>
                            <a:schemeClr val="dk1"/>
                          </a:solidFill>
                          <a:latin typeface="+mj-ea"/>
                          <a:ea typeface="+mj-ea"/>
                          <a:cs typeface="+mn-cs"/>
                        </a:rPr>
                        <a:t>実務者</a:t>
                      </a:r>
                      <a:r>
                        <a:rPr kumimoji="1" lang="en-US" altLang="zh-TW" sz="1600" b="0" i="0" u="none" strike="noStrike" kern="1200" baseline="0" dirty="0" smtClean="0">
                          <a:solidFill>
                            <a:schemeClr val="dk1"/>
                          </a:solidFill>
                          <a:latin typeface="+mj-ea"/>
                          <a:ea typeface="+mj-ea"/>
                          <a:cs typeface="+mn-cs"/>
                        </a:rPr>
                        <a:t>/</a:t>
                      </a:r>
                      <a:r>
                        <a:rPr kumimoji="1" lang="zh-TW" altLang="en-US" sz="1600" b="0" i="0" u="none" strike="noStrike" kern="1200" baseline="0" dirty="0" smtClean="0">
                          <a:solidFill>
                            <a:schemeClr val="dk1"/>
                          </a:solidFill>
                          <a:latin typeface="+mj-ea"/>
                          <a:ea typeface="+mj-ea"/>
                          <a:cs typeface="+mn-cs"/>
                        </a:rPr>
                        <a:t>初任者研修等修了者</a:t>
                      </a:r>
                    </a:p>
                    <a:p>
                      <a:r>
                        <a:rPr kumimoji="1" lang="ja-JP" altLang="en-US" sz="1600" b="1" i="0" u="none" strike="noStrike" kern="1200" baseline="0" dirty="0" smtClean="0">
                          <a:solidFill>
                            <a:srgbClr val="FF0000"/>
                          </a:solidFill>
                          <a:latin typeface="+mj-ea"/>
                          <a:ea typeface="+mj-ea"/>
                          <a:cs typeface="+mn-cs"/>
                        </a:rPr>
                        <a:t>・旧訪間介護員</a:t>
                      </a:r>
                      <a:r>
                        <a:rPr kumimoji="1" lang="en-US" altLang="ja-JP" sz="1600" b="1" i="0" u="none" strike="noStrike" kern="1200" baseline="0" dirty="0" smtClean="0">
                          <a:solidFill>
                            <a:srgbClr val="FF0000"/>
                          </a:solidFill>
                          <a:latin typeface="+mj-ea"/>
                          <a:ea typeface="+mj-ea"/>
                          <a:cs typeface="+mn-cs"/>
                        </a:rPr>
                        <a:t>3</a:t>
                      </a:r>
                      <a:r>
                        <a:rPr kumimoji="1" lang="ja-JP" altLang="en-US" sz="1600" b="1" i="0" u="none" strike="noStrike" kern="1200" baseline="0" dirty="0" smtClean="0">
                          <a:solidFill>
                            <a:srgbClr val="FF0000"/>
                          </a:solidFill>
                          <a:latin typeface="+mj-ea"/>
                          <a:ea typeface="+mj-ea"/>
                          <a:cs typeface="+mn-cs"/>
                        </a:rPr>
                        <a:t>級修了者</a:t>
                      </a:r>
                    </a:p>
                    <a:p>
                      <a:r>
                        <a:rPr kumimoji="1" lang="ja-JP" altLang="en-US" sz="1600" b="1" i="0" u="none" strike="noStrike" kern="1200" baseline="0" dirty="0" smtClean="0">
                          <a:solidFill>
                            <a:srgbClr val="FF0000"/>
                          </a:solidFill>
                          <a:latin typeface="+mj-ea"/>
                          <a:ea typeface="+mj-ea"/>
                          <a:cs typeface="+mn-cs"/>
                        </a:rPr>
                        <a:t>・一定の研修受講者</a:t>
                      </a:r>
                      <a:endParaRPr kumimoji="1" lang="ja-JP" altLang="en-US" sz="2400" b="1" dirty="0">
                        <a:solidFill>
                          <a:srgbClr val="FF0000"/>
                        </a:solidFill>
                        <a:latin typeface="+mj-ea"/>
                        <a:ea typeface="+mj-ea"/>
                      </a:endParaRPr>
                    </a:p>
                  </a:txBody>
                  <a:tcPr>
                    <a:solidFill>
                      <a:schemeClr val="accent1">
                        <a:lumMod val="20000"/>
                        <a:lumOff val="80000"/>
                      </a:schemeClr>
                    </a:solidFill>
                  </a:tcPr>
                </a:tc>
              </a:tr>
            </a:tbl>
          </a:graphicData>
        </a:graphic>
      </p:graphicFrame>
      <p:sp>
        <p:nvSpPr>
          <p:cNvPr id="5" name="正方形/長方形 4"/>
          <p:cNvSpPr/>
          <p:nvPr/>
        </p:nvSpPr>
        <p:spPr>
          <a:xfrm>
            <a:off x="851897" y="116632"/>
            <a:ext cx="8207696" cy="523220"/>
          </a:xfrm>
          <a:prstGeom prst="rect">
            <a:avLst/>
          </a:prstGeom>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現行相当以外の　訪問型サービス</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資料１４頁抜粋　</a:t>
            </a:r>
            <a:r>
              <a:rPr lang="ja-JP" altLang="en-US" sz="2800" dirty="0" smtClean="0">
                <a:solidFill>
                  <a:srgbClr val="000000"/>
                </a:solidFill>
                <a:latin typeface="HGPｺﾞｼｯｸE" panose="020B0900000000000000" pitchFamily="50" charset="-128"/>
                <a:ea typeface="HGPｺﾞｼｯｸE" panose="020B0900000000000000" pitchFamily="50" charset="-128"/>
              </a:rPr>
              <a:t> </a:t>
            </a:r>
            <a:endParaRPr lang="ja-JP" altLang="en-US" sz="28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81256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40490083"/>
              </p:ext>
            </p:extLst>
          </p:nvPr>
        </p:nvGraphicFramePr>
        <p:xfrm>
          <a:off x="107503" y="764704"/>
          <a:ext cx="8856985" cy="6080054"/>
        </p:xfrm>
        <a:graphic>
          <a:graphicData uri="http://schemas.openxmlformats.org/drawingml/2006/table">
            <a:tbl>
              <a:tblPr firstRow="1" bandRow="1">
                <a:tableStyleId>{5C22544A-7EE6-4342-B048-85BDC9FD1C3A}</a:tableStyleId>
              </a:tblPr>
              <a:tblGrid>
                <a:gridCol w="1868905"/>
                <a:gridCol w="3819067"/>
                <a:gridCol w="3169013"/>
              </a:tblGrid>
              <a:tr h="648072">
                <a:tc>
                  <a:txBody>
                    <a:bodyPr/>
                    <a:lstStyle/>
                    <a:p>
                      <a:endParaRPr kumimoji="1" lang="ja-JP" altLang="en-US" sz="1800" b="0" dirty="0">
                        <a:solidFill>
                          <a:schemeClr val="tx1"/>
                        </a:solidFill>
                        <a:latin typeface="+mj-ea"/>
                        <a:ea typeface="+mj-ea"/>
                      </a:endParaRPr>
                    </a:p>
                  </a:txBody>
                  <a:tcPr>
                    <a:solidFill>
                      <a:schemeClr val="accent6">
                        <a:lumMod val="40000"/>
                        <a:lumOff val="60000"/>
                      </a:schemeClr>
                    </a:solidFill>
                  </a:tcPr>
                </a:tc>
                <a:tc>
                  <a:txBody>
                    <a:bodyPr/>
                    <a:lstStyle/>
                    <a:p>
                      <a:r>
                        <a:rPr kumimoji="1" lang="en-US" altLang="ja-JP" sz="2400" b="1" i="0" u="none" strike="noStrike" kern="1200" baseline="0" dirty="0" smtClean="0">
                          <a:solidFill>
                            <a:srgbClr val="FF0000"/>
                          </a:solidFill>
                          <a:latin typeface="+mj-ea"/>
                          <a:ea typeface="+mj-ea"/>
                          <a:cs typeface="+mn-cs"/>
                        </a:rPr>
                        <a:t>Ⅱ</a:t>
                      </a:r>
                      <a:r>
                        <a:rPr kumimoji="1" lang="ja-JP" altLang="en-US" sz="2400" b="1" i="0" u="none" strike="noStrike" kern="1200" baseline="0" dirty="0" smtClean="0">
                          <a:solidFill>
                            <a:srgbClr val="FF0000"/>
                          </a:solidFill>
                          <a:latin typeface="+mj-ea"/>
                          <a:ea typeface="+mj-ea"/>
                          <a:cs typeface="+mn-cs"/>
                        </a:rPr>
                        <a:t>　基準緩和　訪問サービス</a:t>
                      </a:r>
                      <a:endParaRPr kumimoji="1" lang="zh-TW" altLang="en-US" sz="2400" b="1" i="0" u="none" strike="noStrike" kern="1200" baseline="0" dirty="0" smtClean="0">
                        <a:solidFill>
                          <a:srgbClr val="FF0000"/>
                        </a:solidFill>
                        <a:latin typeface="+mj-ea"/>
                        <a:ea typeface="+mj-ea"/>
                        <a:cs typeface="+mn-cs"/>
                      </a:endParaRPr>
                    </a:p>
                  </a:txBody>
                  <a:tcPr>
                    <a:solidFill>
                      <a:srgbClr val="FFFF00"/>
                    </a:solidFill>
                  </a:tcPr>
                </a:tc>
                <a:tc>
                  <a:txBody>
                    <a:bodyPr/>
                    <a:lstStyle/>
                    <a:p>
                      <a:r>
                        <a:rPr kumimoji="1" lang="en-US" altLang="ja-JP" sz="2400" b="1" i="0" u="none" strike="noStrike" kern="1200" baseline="0" dirty="0" smtClean="0">
                          <a:solidFill>
                            <a:srgbClr val="FF0000"/>
                          </a:solidFill>
                          <a:latin typeface="+mj-ea"/>
                          <a:ea typeface="+mj-ea"/>
                          <a:cs typeface="+mn-cs"/>
                        </a:rPr>
                        <a:t>Ⅲ</a:t>
                      </a:r>
                      <a:r>
                        <a:rPr kumimoji="1" lang="ja-JP" altLang="en-US" sz="2400" b="1" i="0" u="none" strike="noStrike" kern="1200" baseline="0" dirty="0" smtClean="0">
                          <a:solidFill>
                            <a:srgbClr val="FF0000"/>
                          </a:solidFill>
                          <a:latin typeface="+mj-ea"/>
                          <a:ea typeface="+mj-ea"/>
                          <a:cs typeface="+mn-cs"/>
                        </a:rPr>
                        <a:t>　担い手登録型訪問サービス</a:t>
                      </a:r>
                      <a:endParaRPr kumimoji="1" lang="zh-TW" altLang="en-US" sz="24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r>
              <a:tr h="772017">
                <a:tc>
                  <a:txBody>
                    <a:bodyPr/>
                    <a:lstStyle/>
                    <a:p>
                      <a:r>
                        <a:rPr kumimoji="1" lang="ja-JP" altLang="en-US" sz="2400" b="1" dirty="0" smtClean="0">
                          <a:solidFill>
                            <a:schemeClr val="tx1"/>
                          </a:solidFill>
                          <a:latin typeface="+mj-ea"/>
                          <a:ea typeface="+mj-ea"/>
                        </a:rPr>
                        <a:t>運営</a:t>
                      </a:r>
                      <a:endParaRPr kumimoji="1" lang="ja-JP" altLang="en-US" sz="2400" b="1" dirty="0">
                        <a:solidFill>
                          <a:schemeClr val="tx1"/>
                        </a:solidFill>
                        <a:latin typeface="+mj-ea"/>
                        <a:ea typeface="+mj-ea"/>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rgbClr val="FF0000"/>
                          </a:solidFill>
                          <a:latin typeface="+mj-ea"/>
                          <a:ea typeface="+mj-ea"/>
                          <a:cs typeface="+mn-cs"/>
                        </a:rPr>
                        <a:t>・簡易な個別サービス計画の作成</a:t>
                      </a:r>
                      <a:endParaRPr kumimoji="1" lang="en-US" altLang="ja-JP" sz="1800" b="0" i="0" u="none" strike="noStrike" kern="1200" baseline="0" dirty="0" smtClean="0">
                        <a:solidFill>
                          <a:srgbClr val="FF0000"/>
                        </a:solidFill>
                        <a:latin typeface="+mj-ea"/>
                        <a:ea typeface="+mj-ea"/>
                        <a:cs typeface="+mn-cs"/>
                      </a:endParaRPr>
                    </a:p>
                    <a:p>
                      <a:r>
                        <a:rPr kumimoji="1" lang="ja-JP" altLang="en-US" sz="1800" b="0" i="0" u="none" strike="noStrike" kern="1200" baseline="0" dirty="0" smtClean="0">
                          <a:solidFill>
                            <a:schemeClr val="tx1"/>
                          </a:solidFill>
                          <a:latin typeface="+mj-ea"/>
                          <a:ea typeface="+mj-ea"/>
                          <a:cs typeface="+mn-cs"/>
                        </a:rPr>
                        <a:t>・提供拒否の禁止</a:t>
                      </a:r>
                      <a:endParaRPr kumimoji="1" lang="en-US" altLang="ja-JP" sz="1800" b="0" i="0" u="none" strike="noStrike" kern="1200" baseline="0" dirty="0" smtClean="0">
                        <a:solidFill>
                          <a:schemeClr val="tx1"/>
                        </a:solidFill>
                        <a:latin typeface="+mj-ea"/>
                        <a:ea typeface="+mj-ea"/>
                        <a:cs typeface="+mn-cs"/>
                      </a:endParaRPr>
                    </a:p>
                    <a:p>
                      <a:r>
                        <a:rPr kumimoji="1" lang="ja-JP" altLang="en-US" sz="1800" b="0" i="0" u="none" strike="noStrike" kern="1200" baseline="0" dirty="0" smtClean="0">
                          <a:solidFill>
                            <a:schemeClr val="tx1"/>
                          </a:solidFill>
                          <a:latin typeface="+mj-ea"/>
                          <a:ea typeface="+mj-ea"/>
                          <a:cs typeface="+mn-cs"/>
                        </a:rPr>
                        <a:t>・従事者の健康状態の管理</a:t>
                      </a:r>
                      <a:endParaRPr kumimoji="1" lang="en-US" altLang="ja-JP" sz="1800" b="0" i="0" u="none" strike="noStrike" kern="1200" baseline="0" dirty="0" smtClean="0">
                        <a:solidFill>
                          <a:schemeClr val="tx1"/>
                        </a:solidFill>
                        <a:latin typeface="+mj-ea"/>
                        <a:ea typeface="+mj-ea"/>
                        <a:cs typeface="+mn-cs"/>
                      </a:endParaRPr>
                    </a:p>
                    <a:p>
                      <a:r>
                        <a:rPr kumimoji="1" lang="ja-JP" altLang="en-US" sz="1800" b="0" i="0" u="none" strike="noStrike" kern="1200" baseline="0" dirty="0" smtClean="0">
                          <a:solidFill>
                            <a:schemeClr val="tx1"/>
                          </a:solidFill>
                          <a:latin typeface="+mj-ea"/>
                          <a:ea typeface="+mj-ea"/>
                          <a:cs typeface="+mn-cs"/>
                        </a:rPr>
                        <a:t>・秘密保持、事故発生時の対応　など</a:t>
                      </a:r>
                      <a:endParaRPr kumimoji="1" lang="zh-TW" altLang="en-US" sz="1800" b="0" i="0" u="none" strike="noStrike" kern="1200" baseline="0" dirty="0" smtClean="0">
                        <a:solidFill>
                          <a:schemeClr val="tx1"/>
                        </a:solidFill>
                        <a:latin typeface="+mj-ea"/>
                        <a:ea typeface="+mj-ea"/>
                        <a:cs typeface="+mn-cs"/>
                      </a:endParaRPr>
                    </a:p>
                  </a:txBody>
                  <a:tcPr>
                    <a:solidFill>
                      <a:srgbClr val="FFFF00"/>
                    </a:solidFill>
                  </a:tcPr>
                </a:tc>
                <a:tc>
                  <a:txBody>
                    <a:bodyPr/>
                    <a:lstStyle/>
                    <a:p>
                      <a:r>
                        <a:rPr kumimoji="1" lang="ja-JP" altLang="en-US" sz="2000" b="0" i="0" u="none" strike="noStrike" kern="1200" baseline="0" dirty="0" smtClean="0">
                          <a:solidFill>
                            <a:schemeClr val="tx1"/>
                          </a:solidFill>
                          <a:latin typeface="+mj-ea"/>
                          <a:ea typeface="+mj-ea"/>
                          <a:cs typeface="+mn-cs"/>
                        </a:rPr>
                        <a:t>・提供拒否の禁止</a:t>
                      </a:r>
                      <a:endParaRPr kumimoji="1" lang="en-US" altLang="ja-JP" sz="2000" b="0" i="0" u="none" strike="noStrike" kern="1200" baseline="0" dirty="0" smtClean="0">
                        <a:solidFill>
                          <a:schemeClr val="tx1"/>
                        </a:solidFill>
                        <a:latin typeface="+mj-ea"/>
                        <a:ea typeface="+mj-ea"/>
                        <a:cs typeface="+mn-cs"/>
                      </a:endParaRPr>
                    </a:p>
                    <a:p>
                      <a:r>
                        <a:rPr kumimoji="1" lang="ja-JP" altLang="en-US" sz="2000" b="0" i="0" u="none" strike="noStrike" kern="1200" baseline="0" dirty="0" smtClean="0">
                          <a:solidFill>
                            <a:schemeClr val="tx1"/>
                          </a:solidFill>
                          <a:latin typeface="+mj-ea"/>
                          <a:ea typeface="+mj-ea"/>
                          <a:cs typeface="+mn-cs"/>
                        </a:rPr>
                        <a:t>・会員の健康状態の管理</a:t>
                      </a:r>
                      <a:endParaRPr kumimoji="1" lang="en-US" altLang="ja-JP" sz="2000" b="0" i="0" u="none" strike="noStrike" kern="1200" baseline="0" dirty="0" smtClean="0">
                        <a:solidFill>
                          <a:schemeClr val="tx1"/>
                        </a:solidFill>
                        <a:latin typeface="+mj-ea"/>
                        <a:ea typeface="+mj-ea"/>
                        <a:cs typeface="+mn-cs"/>
                      </a:endParaRPr>
                    </a:p>
                    <a:p>
                      <a:r>
                        <a:rPr kumimoji="1" lang="ja-JP" altLang="en-US" sz="2000" b="0" i="0" u="none" strike="noStrike" kern="1200" baseline="0" dirty="0" smtClean="0">
                          <a:solidFill>
                            <a:schemeClr val="tx1"/>
                          </a:solidFill>
                          <a:latin typeface="+mj-ea"/>
                          <a:ea typeface="+mj-ea"/>
                          <a:cs typeface="+mn-cs"/>
                        </a:rPr>
                        <a:t>・秘密保持、事故発生時の対応　など</a:t>
                      </a:r>
                      <a:endParaRPr kumimoji="1" lang="zh-TW" altLang="en-US" sz="2000" b="0" i="0" u="none" strike="noStrike" kern="1200" baseline="0" dirty="0" smtClean="0">
                        <a:solidFill>
                          <a:schemeClr val="tx1"/>
                        </a:solidFill>
                        <a:latin typeface="+mj-ea"/>
                        <a:ea typeface="+mj-ea"/>
                        <a:cs typeface="+mn-cs"/>
                      </a:endParaRPr>
                    </a:p>
                    <a:p>
                      <a:endParaRPr kumimoji="1" lang="zh-TW" altLang="en-US" sz="20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r>
              <a:tr h="822294">
                <a:tc>
                  <a:txBody>
                    <a:bodyPr/>
                    <a:lstStyle/>
                    <a:p>
                      <a:r>
                        <a:rPr kumimoji="1" lang="ja-JP" altLang="en-US" sz="2400" b="1" dirty="0" smtClean="0">
                          <a:latin typeface="+mj-ea"/>
                          <a:ea typeface="+mj-ea"/>
                        </a:rPr>
                        <a:t>報酬</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2800" b="1" dirty="0" smtClean="0">
                          <a:solidFill>
                            <a:srgbClr val="FF0000"/>
                          </a:solidFill>
                          <a:latin typeface="+mj-ea"/>
                          <a:ea typeface="+mj-ea"/>
                        </a:rPr>
                        <a:t>現行相当の７５％</a:t>
                      </a:r>
                      <a:endParaRPr kumimoji="1" lang="en-US" altLang="ja-JP" sz="2800" b="1" dirty="0" smtClean="0">
                        <a:solidFill>
                          <a:srgbClr val="FF0000"/>
                        </a:solidFill>
                        <a:latin typeface="+mj-ea"/>
                        <a:ea typeface="+mj-ea"/>
                      </a:endParaRPr>
                    </a:p>
                    <a:p>
                      <a:r>
                        <a:rPr kumimoji="1" lang="ja-JP" altLang="en-US" sz="2800" b="1" dirty="0" smtClean="0">
                          <a:solidFill>
                            <a:srgbClr val="FF0000"/>
                          </a:solidFill>
                          <a:latin typeface="+mj-ea"/>
                          <a:ea typeface="+mj-ea"/>
                        </a:rPr>
                        <a:t>（１回２</a:t>
                      </a:r>
                      <a:r>
                        <a:rPr kumimoji="1" lang="en-US" altLang="ja-JP" sz="2800" b="1" dirty="0" smtClean="0">
                          <a:solidFill>
                            <a:srgbClr val="FF0000"/>
                          </a:solidFill>
                          <a:latin typeface="+mj-ea"/>
                          <a:ea typeface="+mj-ea"/>
                        </a:rPr>
                        <a:t>,</a:t>
                      </a:r>
                      <a:r>
                        <a:rPr kumimoji="1" lang="ja-JP" altLang="en-US" sz="2800" b="1" dirty="0" smtClean="0">
                          <a:solidFill>
                            <a:srgbClr val="FF0000"/>
                          </a:solidFill>
                          <a:latin typeface="+mj-ea"/>
                          <a:ea typeface="+mj-ea"/>
                        </a:rPr>
                        <a:t>１５０円程度）</a:t>
                      </a:r>
                      <a:endParaRPr kumimoji="1" lang="ja-JP" altLang="en-US" sz="2800" b="1" dirty="0">
                        <a:solidFill>
                          <a:srgbClr val="FF0000"/>
                        </a:solidFill>
                        <a:latin typeface="+mj-ea"/>
                        <a:ea typeface="+mj-ea"/>
                      </a:endParaRPr>
                    </a:p>
                  </a:txBody>
                  <a:tcPr>
                    <a:solidFill>
                      <a:srgbClr val="FFFF00"/>
                    </a:solidFill>
                  </a:tcPr>
                </a:tc>
                <a:tc>
                  <a:txBody>
                    <a:bodyPr/>
                    <a:lstStyle/>
                    <a:p>
                      <a:r>
                        <a:rPr kumimoji="1" lang="ja-JP" altLang="en-US" sz="3200" dirty="0" smtClean="0">
                          <a:solidFill>
                            <a:srgbClr val="FF0000"/>
                          </a:solidFill>
                          <a:latin typeface="+mj-ea"/>
                          <a:ea typeface="+mj-ea"/>
                        </a:rPr>
                        <a:t>１回</a:t>
                      </a:r>
                      <a:r>
                        <a:rPr kumimoji="1" lang="en-US" altLang="ja-JP" sz="3200" dirty="0" smtClean="0">
                          <a:solidFill>
                            <a:srgbClr val="FF0000"/>
                          </a:solidFill>
                          <a:latin typeface="+mj-ea"/>
                          <a:ea typeface="+mj-ea"/>
                        </a:rPr>
                        <a:t>1,404</a:t>
                      </a:r>
                      <a:r>
                        <a:rPr kumimoji="1" lang="ja-JP" altLang="en-US" sz="3200" dirty="0" smtClean="0">
                          <a:solidFill>
                            <a:srgbClr val="FF0000"/>
                          </a:solidFill>
                          <a:latin typeface="+mj-ea"/>
                          <a:ea typeface="+mj-ea"/>
                        </a:rPr>
                        <a:t>円</a:t>
                      </a:r>
                      <a:endParaRPr kumimoji="1" lang="ja-JP" altLang="en-US" sz="3200" dirty="0">
                        <a:solidFill>
                          <a:srgbClr val="FF0000"/>
                        </a:solidFill>
                        <a:latin typeface="+mj-ea"/>
                        <a:ea typeface="+mj-ea"/>
                      </a:endParaRPr>
                    </a:p>
                  </a:txBody>
                  <a:tcPr>
                    <a:solidFill>
                      <a:schemeClr val="accent1">
                        <a:lumMod val="20000"/>
                        <a:lumOff val="80000"/>
                      </a:schemeClr>
                    </a:solidFill>
                  </a:tcPr>
                </a:tc>
              </a:tr>
              <a:tr h="308807">
                <a:tc>
                  <a:txBody>
                    <a:bodyPr/>
                    <a:lstStyle/>
                    <a:p>
                      <a:r>
                        <a:rPr kumimoji="1" lang="ja-JP" altLang="en-US" sz="2400" b="1" dirty="0" smtClean="0">
                          <a:latin typeface="+mj-ea"/>
                          <a:ea typeface="+mj-ea"/>
                        </a:rPr>
                        <a:t>利用者負担</a:t>
                      </a:r>
                      <a:endParaRPr kumimoji="1" lang="ja-JP" altLang="en-US" sz="2400" b="1" dirty="0">
                        <a:latin typeface="+mj-ea"/>
                        <a:ea typeface="+mj-ea"/>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介護給付と同じ（所得に応じて</a:t>
                      </a:r>
                      <a:r>
                        <a:rPr kumimoji="1" lang="en-US" altLang="ja-JP"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1</a:t>
                      </a:r>
                      <a:r>
                        <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割または</a:t>
                      </a:r>
                      <a:r>
                        <a:rPr kumimoji="1" lang="en-US" altLang="ja-JP"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2</a:t>
                      </a:r>
                      <a:r>
                        <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割）</a:t>
                      </a:r>
                      <a:endPar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所得に応じ、</a:t>
                      </a:r>
                      <a:r>
                        <a:rPr kumimoji="1" lang="en-US" altLang="ja-JP"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1</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回</a:t>
                      </a:r>
                      <a:r>
                        <a:rPr kumimoji="1" lang="en-US" altLang="ja-JP"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200</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円または</a:t>
                      </a:r>
                      <a:r>
                        <a:rPr kumimoji="1" lang="en-US" altLang="ja-JP"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400</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円</a:t>
                      </a:r>
                      <a:endPar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txBody>
                  <a:tcPr>
                    <a:solidFill>
                      <a:schemeClr val="accent1">
                        <a:lumMod val="20000"/>
                        <a:lumOff val="80000"/>
                      </a:schemeClr>
                    </a:solidFill>
                  </a:tcPr>
                </a:tc>
              </a:tr>
              <a:tr h="345566">
                <a:tc>
                  <a:txBody>
                    <a:bodyPr/>
                    <a:lstStyle/>
                    <a:p>
                      <a:r>
                        <a:rPr kumimoji="1" lang="ja-JP" altLang="en-US" sz="2400" b="1" dirty="0" smtClean="0">
                          <a:latin typeface="+mj-ea"/>
                          <a:ea typeface="+mj-ea"/>
                        </a:rPr>
                        <a:t>限度額管理</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2400" b="1" i="0" u="none" strike="noStrike" kern="1200" baseline="0" dirty="0" smtClean="0">
                          <a:solidFill>
                            <a:schemeClr val="dk1"/>
                          </a:solidFill>
                          <a:latin typeface="+mj-ea"/>
                          <a:ea typeface="+mj-ea"/>
                          <a:cs typeface="+mn-cs"/>
                        </a:rPr>
                        <a:t>あり</a:t>
                      </a:r>
                      <a:endParaRPr kumimoji="1" lang="ja-JP" altLang="en-US" sz="2400" b="1" i="0" u="none" strike="noStrike" kern="1200" baseline="0" dirty="0" smtClean="0">
                        <a:solidFill>
                          <a:schemeClr val="dk1"/>
                        </a:solidFill>
                        <a:latin typeface="+mj-ea"/>
                        <a:ea typeface="+mj-ea"/>
                        <a:cs typeface="+mn-cs"/>
                      </a:endParaRPr>
                    </a:p>
                  </a:txBody>
                  <a:tcPr>
                    <a:solidFill>
                      <a:srgbClr val="FFFF00"/>
                    </a:solidFill>
                  </a:tcPr>
                </a:tc>
                <a:tc>
                  <a:txBody>
                    <a:bodyPr/>
                    <a:lstStyle/>
                    <a:p>
                      <a:r>
                        <a:rPr kumimoji="1" lang="ja-JP" altLang="en-US" sz="2400" b="1" i="0" u="none" strike="noStrike" kern="1200" baseline="0" dirty="0" smtClean="0">
                          <a:solidFill>
                            <a:schemeClr val="dk1"/>
                          </a:solidFill>
                          <a:latin typeface="+mj-ea"/>
                          <a:ea typeface="+mj-ea"/>
                          <a:cs typeface="+mn-cs"/>
                        </a:rPr>
                        <a:t>あり</a:t>
                      </a:r>
                      <a:endParaRPr kumimoji="1" lang="en-US" altLang="ja-JP" sz="2400" b="1" i="0" u="none" strike="noStrike" kern="1200" baseline="0" dirty="0" smtClean="0">
                        <a:solidFill>
                          <a:schemeClr val="dk1"/>
                        </a:solidFill>
                        <a:latin typeface="+mj-ea"/>
                        <a:ea typeface="+mj-ea"/>
                        <a:cs typeface="+mn-cs"/>
                      </a:endParaRPr>
                    </a:p>
                  </a:txBody>
                  <a:tcPr>
                    <a:solidFill>
                      <a:schemeClr val="accent1">
                        <a:lumMod val="20000"/>
                        <a:lumOff val="80000"/>
                      </a:schemeClr>
                    </a:solidFill>
                  </a:tcPr>
                </a:tc>
              </a:tr>
              <a:tr h="1416614">
                <a:tc>
                  <a:txBody>
                    <a:bodyPr/>
                    <a:lstStyle/>
                    <a:p>
                      <a:r>
                        <a:rPr kumimoji="1" lang="ja-JP" altLang="en-US" sz="2400" b="1" dirty="0" smtClean="0">
                          <a:latin typeface="+mj-ea"/>
                          <a:ea typeface="+mj-ea"/>
                        </a:rPr>
                        <a:t>請求・支払い</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2400" b="1" dirty="0" smtClean="0">
                          <a:solidFill>
                            <a:schemeClr val="tx1"/>
                          </a:solidFill>
                          <a:latin typeface="+mj-ea"/>
                          <a:ea typeface="+mj-ea"/>
                        </a:rPr>
                        <a:t>国保連経由で審査・支払い</a:t>
                      </a:r>
                      <a:endParaRPr kumimoji="1" lang="ja-JP" altLang="en-US" sz="2400" b="1" dirty="0">
                        <a:solidFill>
                          <a:schemeClr val="tx1"/>
                        </a:solidFill>
                        <a:latin typeface="+mj-ea"/>
                        <a:ea typeface="+mj-ea"/>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tx1"/>
                          </a:solidFill>
                          <a:latin typeface="+mj-ea"/>
                          <a:ea typeface="+mn-ea"/>
                          <a:cs typeface="+mn-cs"/>
                        </a:rPr>
                        <a:t>国保連経由で審査・支払い</a:t>
                      </a:r>
                    </a:p>
                    <a:p>
                      <a:endParaRPr kumimoji="1" lang="ja-JP" altLang="en-US" sz="2000" b="1" dirty="0" smtClean="0">
                        <a:solidFill>
                          <a:schemeClr val="tx1"/>
                        </a:solidFill>
                        <a:latin typeface="+mj-ea"/>
                        <a:ea typeface="+mj-ea"/>
                      </a:endParaRPr>
                    </a:p>
                  </a:txBody>
                  <a:tcPr>
                    <a:solidFill>
                      <a:schemeClr val="accent1">
                        <a:lumMod val="20000"/>
                        <a:lumOff val="80000"/>
                      </a:schemeClr>
                    </a:solidFill>
                  </a:tcPr>
                </a:tc>
              </a:tr>
            </a:tbl>
          </a:graphicData>
        </a:graphic>
      </p:graphicFrame>
      <p:sp>
        <p:nvSpPr>
          <p:cNvPr id="5" name="正方形/長方形 4"/>
          <p:cNvSpPr/>
          <p:nvPr/>
        </p:nvSpPr>
        <p:spPr>
          <a:xfrm>
            <a:off x="851897" y="116632"/>
            <a:ext cx="8207696" cy="523220"/>
          </a:xfrm>
          <a:prstGeom prst="rect">
            <a:avLst/>
          </a:prstGeom>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現行相当以外の　訪問型サービス</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資料１４頁抜粋　</a:t>
            </a:r>
            <a:r>
              <a:rPr lang="ja-JP" altLang="en-US" sz="2800" dirty="0" smtClean="0">
                <a:solidFill>
                  <a:srgbClr val="000000"/>
                </a:solidFill>
                <a:latin typeface="HGPｺﾞｼｯｸE" panose="020B0900000000000000" pitchFamily="50" charset="-128"/>
                <a:ea typeface="HGPｺﾞｼｯｸE" panose="020B0900000000000000" pitchFamily="50" charset="-128"/>
              </a:rPr>
              <a:t> </a:t>
            </a:r>
            <a:endParaRPr lang="ja-JP" altLang="en-US" sz="28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9477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0" y="989012"/>
            <a:ext cx="8964487" cy="5752356"/>
          </a:xfrm>
        </p:spPr>
        <p:txBody>
          <a:bodyPr/>
          <a:lstStyle/>
          <a:p>
            <a:pPr marL="0" indent="0">
              <a:buNone/>
            </a:pPr>
            <a:r>
              <a:rPr lang="ja-JP" altLang="en-US" sz="4000" dirty="0" smtClean="0"/>
              <a:t>質問）基準緩和への参入は、</a:t>
            </a:r>
            <a:r>
              <a:rPr lang="ja-JP" altLang="ja-JP" sz="4000" dirty="0" smtClean="0"/>
              <a:t>どの</a:t>
            </a:r>
            <a:r>
              <a:rPr lang="ja-JP" altLang="ja-JP" sz="4000" dirty="0"/>
              <a:t>ような事業者をどの程度見込んでいるの</a:t>
            </a:r>
            <a:r>
              <a:rPr lang="ja-JP" altLang="ja-JP" sz="4000" dirty="0" smtClean="0"/>
              <a:t>か</a:t>
            </a:r>
            <a:endParaRPr lang="en-US" altLang="ja-JP" sz="4000" dirty="0" smtClean="0"/>
          </a:p>
          <a:p>
            <a:pPr marL="0" indent="0">
              <a:buNone/>
            </a:pPr>
            <a:r>
              <a:rPr lang="ja-JP" altLang="en-US" sz="4000" dirty="0" smtClean="0"/>
              <a:t>説明）</a:t>
            </a:r>
            <a:r>
              <a:rPr lang="ja-JP" altLang="ja-JP" sz="4000" dirty="0" smtClean="0"/>
              <a:t>既存</a:t>
            </a:r>
            <a:r>
              <a:rPr lang="ja-JP" altLang="ja-JP" sz="4000" dirty="0"/>
              <a:t>の訪問介護事業所はほとんど</a:t>
            </a:r>
            <a:r>
              <a:rPr lang="ja-JP" altLang="ja-JP" sz="4000" dirty="0">
                <a:solidFill>
                  <a:srgbClr val="FF0000"/>
                </a:solidFill>
              </a:rPr>
              <a:t>想定していない</a:t>
            </a:r>
            <a:r>
              <a:rPr lang="ja-JP" altLang="ja-JP" sz="4000" dirty="0"/>
              <a:t>。</a:t>
            </a:r>
            <a:r>
              <a:rPr lang="ja-JP" altLang="ja-JP" sz="4000" dirty="0">
                <a:solidFill>
                  <a:srgbClr val="FF0000"/>
                </a:solidFill>
              </a:rPr>
              <a:t>来るものは拒否はしない</a:t>
            </a:r>
            <a:r>
              <a:rPr lang="ja-JP" altLang="ja-JP" sz="4000" dirty="0"/>
              <a:t>が</a:t>
            </a:r>
            <a:r>
              <a:rPr lang="ja-JP" altLang="ja-JP" sz="4000" dirty="0" smtClean="0"/>
              <a:t>、事業所</a:t>
            </a:r>
            <a:r>
              <a:rPr lang="ja-JP" altLang="ja-JP" sz="4000" dirty="0"/>
              <a:t>に押し付けて報酬を下げるというものでない</a:t>
            </a:r>
          </a:p>
          <a:p>
            <a:pPr marL="0" indent="0">
              <a:buNone/>
            </a:pPr>
            <a:r>
              <a:rPr lang="ja-JP" altLang="ja-JP" sz="4000" dirty="0"/>
              <a:t>○</a:t>
            </a:r>
            <a:r>
              <a:rPr lang="en-US" altLang="ja-JP" sz="4000" dirty="0">
                <a:solidFill>
                  <a:srgbClr val="FF0000"/>
                </a:solidFill>
              </a:rPr>
              <a:t>NPO</a:t>
            </a:r>
            <a:r>
              <a:rPr lang="ja-JP" altLang="ja-JP" sz="4000" dirty="0">
                <a:solidFill>
                  <a:srgbClr val="FF0000"/>
                </a:solidFill>
              </a:rPr>
              <a:t>で興味を示しているところがある</a:t>
            </a:r>
            <a:r>
              <a:rPr lang="ja-JP" altLang="ja-JP" sz="4000" dirty="0"/>
              <a:t>ので参入</a:t>
            </a:r>
            <a:r>
              <a:rPr lang="ja-JP" altLang="ja-JP" sz="4000" dirty="0" smtClean="0"/>
              <a:t>させたい</a:t>
            </a:r>
            <a:r>
              <a:rPr lang="ja-JP" altLang="en-US" sz="4000" dirty="0" smtClean="0"/>
              <a:t>。</a:t>
            </a:r>
            <a:r>
              <a:rPr lang="ja-JP" altLang="ja-JP" sz="4000" dirty="0" smtClean="0"/>
              <a:t>参入</a:t>
            </a:r>
            <a:r>
              <a:rPr lang="ja-JP" altLang="ja-JP" sz="4000" dirty="0"/>
              <a:t>意向調査は実施していない</a:t>
            </a:r>
          </a:p>
          <a:p>
            <a:pPr marL="0" indent="0">
              <a:buNone/>
            </a:pPr>
            <a:endParaRPr lang="en-US" altLang="ja-JP" sz="4000" dirty="0" smtClean="0"/>
          </a:p>
        </p:txBody>
      </p:sp>
      <p:sp>
        <p:nvSpPr>
          <p:cNvPr id="3" name="テキスト ボックス 2"/>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　高齢施策推進課ヒアリング（</a:t>
            </a:r>
            <a:r>
              <a:rPr lang="en-US" altLang="ja-JP" sz="3200" u="sng" dirty="0" smtClean="0"/>
              <a:t>2</a:t>
            </a:r>
            <a:r>
              <a:rPr lang="ja-JP" altLang="en-US" sz="3200" u="sng" dirty="0" smtClean="0"/>
              <a:t>月</a:t>
            </a:r>
            <a:r>
              <a:rPr lang="en-US" altLang="ja-JP" sz="3200" u="sng" dirty="0" smtClean="0"/>
              <a:t>18</a:t>
            </a:r>
            <a:r>
              <a:rPr lang="ja-JP" altLang="en-US" sz="3200" u="sng" dirty="0" smtClean="0"/>
              <a:t>日）</a:t>
            </a:r>
            <a:endParaRPr lang="ja-JP" altLang="en-US" sz="3200" u="sng" dirty="0"/>
          </a:p>
        </p:txBody>
      </p:sp>
    </p:spTree>
    <p:extLst>
      <p:ext uri="{BB962C8B-B14F-4D97-AF65-F5344CB8AC3E}">
        <p14:creationId xmlns:p14="http://schemas.microsoft.com/office/powerpoint/2010/main" val="3592542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0" y="989012"/>
            <a:ext cx="8964487" cy="5752356"/>
          </a:xfrm>
        </p:spPr>
        <p:txBody>
          <a:bodyPr/>
          <a:lstStyle/>
          <a:p>
            <a:pPr marL="0" indent="0">
              <a:buNone/>
            </a:pPr>
            <a:r>
              <a:rPr lang="ja-JP" altLang="en-US" sz="4000" dirty="0" smtClean="0"/>
              <a:t>質問）</a:t>
            </a:r>
            <a:r>
              <a:rPr lang="ja-JP" altLang="ja-JP" sz="4000" dirty="0" smtClean="0"/>
              <a:t>報酬</a:t>
            </a:r>
            <a:r>
              <a:rPr lang="ja-JP" altLang="ja-JP" sz="4000" dirty="0"/>
              <a:t>を「現行相当の７５％」とした根拠（算出の根拠を示されたい）</a:t>
            </a:r>
          </a:p>
          <a:p>
            <a:pPr marL="0" indent="0">
              <a:buNone/>
            </a:pPr>
            <a:r>
              <a:rPr lang="ja-JP" altLang="en-US" sz="4000" dirty="0" smtClean="0"/>
              <a:t>説明）</a:t>
            </a:r>
            <a:r>
              <a:rPr lang="ja-JP" altLang="ja-JP" sz="4000" dirty="0" smtClean="0">
                <a:solidFill>
                  <a:srgbClr val="FF0000"/>
                </a:solidFill>
              </a:rPr>
              <a:t>ヘルパー</a:t>
            </a:r>
            <a:r>
              <a:rPr lang="ja-JP" altLang="ja-JP" sz="4000" dirty="0">
                <a:solidFill>
                  <a:srgbClr val="FF0000"/>
                </a:solidFill>
              </a:rPr>
              <a:t>の時給と生活援助サービスの時給を比較して算出</a:t>
            </a:r>
            <a:r>
              <a:rPr lang="ja-JP" altLang="ja-JP" sz="4000" dirty="0"/>
              <a:t>した</a:t>
            </a:r>
          </a:p>
          <a:p>
            <a:pPr marL="0" indent="0">
              <a:buNone/>
            </a:pPr>
            <a:r>
              <a:rPr lang="ja-JP" altLang="en-US" sz="4000" dirty="0" smtClean="0"/>
              <a:t>質問）</a:t>
            </a:r>
            <a:r>
              <a:rPr lang="ja-JP" altLang="ja-JP" sz="4000" dirty="0" smtClean="0"/>
              <a:t>その</a:t>
            </a:r>
            <a:r>
              <a:rPr lang="ja-JP" altLang="ja-JP" sz="4000" dirty="0"/>
              <a:t>時給単価はどの資料からか。計算式</a:t>
            </a:r>
            <a:r>
              <a:rPr lang="ja-JP" altLang="ja-JP" sz="4000" dirty="0" smtClean="0"/>
              <a:t>は</a:t>
            </a:r>
            <a:endParaRPr lang="en-US" altLang="ja-JP" sz="4000" dirty="0" smtClean="0"/>
          </a:p>
          <a:p>
            <a:pPr marL="0" indent="0">
              <a:buNone/>
            </a:pPr>
            <a:r>
              <a:rPr lang="ja-JP" altLang="en-US" sz="4000" dirty="0" smtClean="0"/>
              <a:t>説明）</a:t>
            </a:r>
            <a:r>
              <a:rPr lang="ja-JP" altLang="ja-JP" sz="4000" dirty="0"/>
              <a:t>とくに</a:t>
            </a:r>
            <a:r>
              <a:rPr lang="ja-JP" altLang="ja-JP" sz="4000" dirty="0">
                <a:solidFill>
                  <a:srgbClr val="FF0000"/>
                </a:solidFill>
              </a:rPr>
              <a:t>資料というものはない</a:t>
            </a:r>
            <a:r>
              <a:rPr lang="ja-JP" altLang="ja-JP" sz="4000" dirty="0"/>
              <a:t>。ヘルパー求人広告とか、家事代行ではダスキンとかの時給とかを参考に計算した</a:t>
            </a:r>
          </a:p>
          <a:p>
            <a:pPr marL="0" indent="0">
              <a:buNone/>
            </a:pPr>
            <a:endParaRPr lang="ja-JP" altLang="ja-JP" sz="4000" dirty="0"/>
          </a:p>
        </p:txBody>
      </p:sp>
      <p:sp>
        <p:nvSpPr>
          <p:cNvPr id="3" name="テキスト ボックス 2"/>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　高齢施策推進課ヒアリング（</a:t>
            </a:r>
            <a:r>
              <a:rPr lang="en-US" altLang="ja-JP" sz="3200" u="sng" dirty="0" smtClean="0"/>
              <a:t>2</a:t>
            </a:r>
            <a:r>
              <a:rPr lang="ja-JP" altLang="en-US" sz="3200" u="sng" dirty="0" smtClean="0"/>
              <a:t>月</a:t>
            </a:r>
            <a:r>
              <a:rPr lang="en-US" altLang="ja-JP" sz="3200" u="sng" dirty="0" smtClean="0"/>
              <a:t>18</a:t>
            </a:r>
            <a:r>
              <a:rPr lang="ja-JP" altLang="en-US" sz="3200" u="sng" dirty="0" smtClean="0"/>
              <a:t>日）</a:t>
            </a:r>
            <a:endParaRPr lang="ja-JP" altLang="en-US" sz="3200" u="sng" dirty="0"/>
          </a:p>
        </p:txBody>
      </p:sp>
    </p:spTree>
    <p:extLst>
      <p:ext uri="{BB962C8B-B14F-4D97-AF65-F5344CB8AC3E}">
        <p14:creationId xmlns:p14="http://schemas.microsoft.com/office/powerpoint/2010/main" val="2900241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434715" y="-23889"/>
            <a:ext cx="8229600" cy="932609"/>
          </a:xfrm>
        </p:spPr>
        <p:txBody>
          <a:bodyPr/>
          <a:lstStyle/>
          <a:p>
            <a:pPr eaLnBrk="1" hangingPunct="1"/>
            <a:r>
              <a:rPr lang="ja-JP" altLang="en-US" u="sng" dirty="0"/>
              <a:t>堺</a:t>
            </a:r>
            <a:r>
              <a:rPr lang="ja-JP" altLang="en-US" u="sng" dirty="0" smtClean="0"/>
              <a:t>市</a:t>
            </a:r>
            <a:r>
              <a:rPr lang="ja-JP" altLang="en-US" u="sng" dirty="0" smtClean="0"/>
              <a:t>案のここが問題！</a:t>
            </a:r>
          </a:p>
        </p:txBody>
      </p:sp>
      <p:sp>
        <p:nvSpPr>
          <p:cNvPr id="69635" name="コンテンツ プレースホルダ 2"/>
          <p:cNvSpPr>
            <a:spLocks noGrp="1"/>
          </p:cNvSpPr>
          <p:nvPr>
            <p:ph idx="1"/>
          </p:nvPr>
        </p:nvSpPr>
        <p:spPr>
          <a:xfrm>
            <a:off x="539552" y="908720"/>
            <a:ext cx="8604448" cy="5217443"/>
          </a:xfrm>
        </p:spPr>
        <p:txBody>
          <a:bodyPr/>
          <a:lstStyle/>
          <a:p>
            <a:pPr eaLnBrk="1" hangingPunct="1">
              <a:buFont typeface="Arial" panose="020B0604020202020204" pitchFamily="34" charset="0"/>
              <a:buNone/>
            </a:pPr>
            <a:r>
              <a:rPr lang="ja-JP" altLang="en-US" sz="3600" dirty="0" smtClean="0"/>
              <a:t>①訪問介護の「生活援助」の内容・目的・効果をほとんど無視「無資格でもできる論」</a:t>
            </a:r>
            <a:endParaRPr lang="en-US" altLang="ja-JP" sz="3600" dirty="0" smtClean="0"/>
          </a:p>
          <a:p>
            <a:pPr eaLnBrk="1" hangingPunct="1">
              <a:buFont typeface="Arial" panose="020B0604020202020204" pitchFamily="34" charset="0"/>
              <a:buNone/>
            </a:pPr>
            <a:r>
              <a:rPr lang="ja-JP" altLang="en-US" sz="3600" dirty="0" smtClean="0"/>
              <a:t>②無資格にすれば人材確保</a:t>
            </a:r>
            <a:r>
              <a:rPr lang="ja-JP" altLang="en-US" sz="3600" dirty="0" smtClean="0"/>
              <a:t>できるか？</a:t>
            </a:r>
            <a:endParaRPr lang="en-US" altLang="ja-JP" sz="3600" dirty="0" smtClean="0"/>
          </a:p>
          <a:p>
            <a:pPr eaLnBrk="1" hangingPunct="1">
              <a:buFont typeface="Arial" panose="020B0604020202020204" pitchFamily="34" charset="0"/>
              <a:buNone/>
            </a:pPr>
            <a:r>
              <a:rPr lang="ja-JP" altLang="en-US" sz="3600" dirty="0"/>
              <a:t>　</a:t>
            </a:r>
            <a:r>
              <a:rPr lang="ja-JP" altLang="en-US" sz="3600" dirty="0" smtClean="0"/>
              <a:t>根拠はまったく</a:t>
            </a:r>
            <a:r>
              <a:rPr lang="ja-JP" altLang="en-US" sz="3600" dirty="0" smtClean="0"/>
              <a:t>なし</a:t>
            </a:r>
            <a:r>
              <a:rPr lang="ja-JP" altLang="en-US" sz="3600" dirty="0" smtClean="0"/>
              <a:t>　</a:t>
            </a:r>
            <a:r>
              <a:rPr lang="ja-JP" altLang="en-US" sz="3600" u="sng" dirty="0" smtClean="0"/>
              <a:t>資格保有者数未把握</a:t>
            </a:r>
            <a:r>
              <a:rPr lang="ja-JP" altLang="en-US" sz="3600" dirty="0" smtClean="0"/>
              <a:t>　</a:t>
            </a:r>
            <a:endParaRPr lang="en-US" altLang="ja-JP" sz="3600" dirty="0" smtClean="0"/>
          </a:p>
          <a:p>
            <a:pPr eaLnBrk="1" hangingPunct="1">
              <a:buFont typeface="Arial" panose="020B0604020202020204" pitchFamily="34" charset="0"/>
              <a:buNone/>
            </a:pPr>
            <a:r>
              <a:rPr lang="ja-JP" altLang="en-US" sz="3600" dirty="0" smtClean="0"/>
              <a:t>③基準緩和型で提供すれば有資格者が訪問しても７５％の</a:t>
            </a:r>
            <a:r>
              <a:rPr lang="ja-JP" altLang="en-US" sz="3600" dirty="0" smtClean="0"/>
              <a:t>単価</a:t>
            </a:r>
            <a:endParaRPr lang="en-US" altLang="ja-JP" sz="3600" dirty="0" smtClean="0"/>
          </a:p>
          <a:p>
            <a:pPr eaLnBrk="1" hangingPunct="1">
              <a:buFont typeface="Arial" panose="020B0604020202020204" pitchFamily="34" charset="0"/>
              <a:buNone/>
            </a:pPr>
            <a:r>
              <a:rPr lang="ja-JP" altLang="en-US" sz="3600" dirty="0" smtClean="0"/>
              <a:t>④</a:t>
            </a:r>
            <a:r>
              <a:rPr lang="ja-JP" altLang="en-US" sz="3600" u="sng" dirty="0" smtClean="0">
                <a:solidFill>
                  <a:srgbClr val="FF0000"/>
                </a:solidFill>
              </a:rPr>
              <a:t>「各サービスの併用不可」</a:t>
            </a:r>
            <a:endParaRPr lang="en-US" altLang="ja-JP" sz="3600" u="sng" dirty="0" smtClean="0">
              <a:solidFill>
                <a:srgbClr val="FF0000"/>
              </a:solidFill>
            </a:endParaRPr>
          </a:p>
        </p:txBody>
      </p:sp>
      <p:sp>
        <p:nvSpPr>
          <p:cNvPr id="4" name="角丸四角形 3"/>
          <p:cNvSpPr/>
          <p:nvPr/>
        </p:nvSpPr>
        <p:spPr>
          <a:xfrm>
            <a:off x="827584" y="5373217"/>
            <a:ext cx="7859215" cy="14847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smtClean="0">
                <a:solidFill>
                  <a:srgbClr val="FF0000"/>
                </a:solidFill>
              </a:rPr>
              <a:t>訪問</a:t>
            </a:r>
            <a:r>
              <a:rPr lang="ja-JP" altLang="en-US" sz="3200" b="1" dirty="0" smtClean="0">
                <a:solidFill>
                  <a:srgbClr val="FF0000"/>
                </a:solidFill>
              </a:rPr>
              <a:t>介護</a:t>
            </a:r>
            <a:r>
              <a:rPr lang="ja-JP" altLang="en-US" sz="3200" b="1" dirty="0" smtClean="0">
                <a:solidFill>
                  <a:srgbClr val="FF0000"/>
                </a:solidFill>
              </a:rPr>
              <a:t>事業所が併設実施の場合の要件も記載している　資料</a:t>
            </a:r>
            <a:r>
              <a:rPr lang="en-US" altLang="ja-JP" sz="3200" b="1" dirty="0" smtClean="0">
                <a:solidFill>
                  <a:srgbClr val="FF0000"/>
                </a:solidFill>
              </a:rPr>
              <a:t>16</a:t>
            </a:r>
            <a:r>
              <a:rPr lang="ja-JP" altLang="en-US" sz="3200" b="1" dirty="0" smtClean="0">
                <a:solidFill>
                  <a:srgbClr val="FF0000"/>
                </a:solidFill>
              </a:rPr>
              <a:t>頁　</a:t>
            </a:r>
            <a:endParaRPr lang="ja-JP" altLang="en-US" sz="32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コンテンツ プレースホルダー 1"/>
          <p:cNvSpPr>
            <a:spLocks noGrp="1"/>
          </p:cNvSpPr>
          <p:nvPr>
            <p:ph idx="1"/>
          </p:nvPr>
        </p:nvSpPr>
        <p:spPr>
          <a:xfrm>
            <a:off x="0" y="989013"/>
            <a:ext cx="8964613" cy="4527550"/>
          </a:xfrm>
        </p:spPr>
        <p:txBody>
          <a:bodyPr/>
          <a:lstStyle/>
          <a:p>
            <a:pPr marL="0" indent="0">
              <a:buFont typeface="Arial" panose="020B0604020202020204" pitchFamily="34" charset="0"/>
              <a:buNone/>
            </a:pPr>
            <a:r>
              <a:rPr lang="ja-JP" altLang="en-US" sz="2800" dirty="0" smtClean="0"/>
              <a:t>　訪問介護事業者に参入アンケート（</a:t>
            </a:r>
            <a:r>
              <a:rPr lang="en-US" altLang="ja-JP" sz="2800" dirty="0" smtClean="0"/>
              <a:t>2015</a:t>
            </a:r>
            <a:r>
              <a:rPr lang="ja-JP" altLang="en-US" sz="2800" dirty="0" smtClean="0"/>
              <a:t>年</a:t>
            </a:r>
            <a:r>
              <a:rPr lang="en-US" altLang="ja-JP" sz="2800" dirty="0" smtClean="0"/>
              <a:t>11</a:t>
            </a:r>
            <a:r>
              <a:rPr lang="ja-JP" altLang="en-US" sz="2800" dirty="0" smtClean="0"/>
              <a:t>月</a:t>
            </a:r>
            <a:r>
              <a:rPr lang="en-US" altLang="ja-JP" sz="2800" dirty="0" smtClean="0"/>
              <a:t>2</a:t>
            </a:r>
            <a:r>
              <a:rPr lang="ja-JP" altLang="en-US" sz="2800" dirty="0" smtClean="0"/>
              <a:t>日締切）</a:t>
            </a:r>
            <a:endParaRPr lang="en-US" altLang="ja-JP" sz="2800" dirty="0" smtClean="0"/>
          </a:p>
          <a:p>
            <a:pPr marL="0" indent="0">
              <a:buFont typeface="Arial" panose="020B0604020202020204" pitchFamily="34" charset="0"/>
              <a:buNone/>
            </a:pPr>
            <a:r>
              <a:rPr lang="ja-JP" altLang="en-US" sz="2800" dirty="0" smtClean="0"/>
              <a:t>　</a:t>
            </a:r>
            <a:r>
              <a:rPr lang="ja-JP" altLang="en-US" sz="2400" dirty="0" smtClean="0"/>
              <a:t>人員基準型サービス</a:t>
            </a:r>
            <a:r>
              <a:rPr lang="en-US" altLang="ja-JP" sz="2400" dirty="0" smtClean="0"/>
              <a:t>A</a:t>
            </a:r>
            <a:r>
              <a:rPr lang="ja-JP" altLang="en-US" sz="2400" dirty="0" smtClean="0"/>
              <a:t>型</a:t>
            </a:r>
            <a:endParaRPr lang="en-US" altLang="ja-JP" sz="2400" dirty="0" smtClean="0"/>
          </a:p>
          <a:p>
            <a:pPr marL="0" indent="0">
              <a:buFont typeface="Arial" panose="020B0604020202020204" pitchFamily="34" charset="0"/>
              <a:buNone/>
            </a:pPr>
            <a:r>
              <a:rPr lang="ja-JP" altLang="en-US" sz="2400" dirty="0" smtClean="0"/>
              <a:t>質問１　参入意向　有無　　質問２　問題点・体制は</a:t>
            </a:r>
            <a:endParaRPr lang="en-US" altLang="ja-JP" sz="2400" dirty="0" smtClean="0"/>
          </a:p>
          <a:p>
            <a:pPr marL="0" indent="0">
              <a:buFont typeface="Arial" panose="020B0604020202020204" pitchFamily="34" charset="0"/>
              <a:buNone/>
            </a:pPr>
            <a:r>
              <a:rPr lang="ja-JP" altLang="en-US" sz="2400" dirty="0" smtClean="0"/>
              <a:t>質問３　現行の</a:t>
            </a:r>
            <a:r>
              <a:rPr lang="en-US" altLang="ja-JP" sz="2400" dirty="0" smtClean="0"/>
              <a:t>7</a:t>
            </a:r>
            <a:r>
              <a:rPr lang="ja-JP" altLang="en-US" sz="2400" dirty="0" smtClean="0"/>
              <a:t>割から</a:t>
            </a:r>
            <a:r>
              <a:rPr lang="en-US" altLang="ja-JP" sz="2400" dirty="0" smtClean="0"/>
              <a:t>8</a:t>
            </a:r>
            <a:r>
              <a:rPr lang="ja-JP" altLang="en-US" sz="2400" dirty="0" smtClean="0"/>
              <a:t>割の単価でも参入するか</a:t>
            </a:r>
            <a:endParaRPr lang="en-US" altLang="ja-JP" sz="2400" dirty="0" smtClean="0"/>
          </a:p>
          <a:p>
            <a:pPr marL="0" indent="0">
              <a:buFont typeface="Arial" panose="020B0604020202020204" pitchFamily="34" charset="0"/>
              <a:buNone/>
            </a:pPr>
            <a:r>
              <a:rPr lang="ja-JP" altLang="en-US" sz="2400" dirty="0" smtClean="0"/>
              <a:t>質問４　どのくらいの単価が必要か</a:t>
            </a:r>
            <a:r>
              <a:rPr lang="ja-JP" altLang="en-US" dirty="0" smtClean="0"/>
              <a:t>　</a:t>
            </a:r>
            <a:endParaRPr lang="en-US" altLang="ja-JP" dirty="0" smtClean="0"/>
          </a:p>
        </p:txBody>
      </p:sp>
      <p:sp>
        <p:nvSpPr>
          <p:cNvPr id="3" name="テキスト ボックス 2"/>
          <p:cNvSpPr txBox="1"/>
          <p:nvPr/>
        </p:nvSpPr>
        <p:spPr>
          <a:xfrm>
            <a:off x="457200" y="404813"/>
            <a:ext cx="8229600" cy="584200"/>
          </a:xfrm>
          <a:prstGeom prst="rect">
            <a:avLst/>
          </a:prstGeom>
          <a:solidFill>
            <a:schemeClr val="accent1">
              <a:lumMod val="20000"/>
              <a:lumOff val="80000"/>
            </a:schemeClr>
          </a:solidFill>
        </p:spPr>
        <p:txBody>
          <a:bodyPr>
            <a:spAutoFit/>
          </a:bodyPr>
          <a:lstStyle/>
          <a:p>
            <a:pPr>
              <a:defRPr/>
            </a:pPr>
            <a:r>
              <a:rPr lang="ja-JP" altLang="en-US" sz="3200" u="sng" dirty="0" smtClean="0"/>
              <a:t>大阪市訪問型（</a:t>
            </a:r>
            <a:r>
              <a:rPr lang="en-US" altLang="ja-JP" sz="3200" u="sng" dirty="0" smtClean="0"/>
              <a:t>A</a:t>
            </a:r>
            <a:r>
              <a:rPr lang="ja-JP" altLang="en-US" sz="3200" u="sng" dirty="0" smtClean="0"/>
              <a:t>型）参入アンケート</a:t>
            </a:r>
            <a:endParaRPr lang="ja-JP" altLang="en-US" sz="3200" u="sng" dirty="0"/>
          </a:p>
        </p:txBody>
      </p:sp>
      <p:sp>
        <p:nvSpPr>
          <p:cNvPr id="4" name="角丸四角形 3"/>
          <p:cNvSpPr/>
          <p:nvPr/>
        </p:nvSpPr>
        <p:spPr>
          <a:xfrm>
            <a:off x="251520" y="3501008"/>
            <a:ext cx="8713093" cy="335699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rgbClr val="FF0000"/>
                </a:solidFill>
              </a:rPr>
              <a:t>アンケート送付数</a:t>
            </a:r>
            <a:r>
              <a:rPr lang="en-US" altLang="ja-JP" sz="2800" dirty="0" smtClean="0">
                <a:solidFill>
                  <a:srgbClr val="FF0000"/>
                </a:solidFill>
              </a:rPr>
              <a:t>1,949</a:t>
            </a:r>
            <a:r>
              <a:rPr lang="ja-JP" altLang="en-US" sz="2800" dirty="0" smtClean="0">
                <a:solidFill>
                  <a:srgbClr val="FF0000"/>
                </a:solidFill>
              </a:rPr>
              <a:t>件</a:t>
            </a:r>
            <a:endParaRPr lang="en-US" altLang="ja-JP" sz="2800" dirty="0" smtClean="0">
              <a:solidFill>
                <a:srgbClr val="FF0000"/>
              </a:solidFill>
            </a:endParaRPr>
          </a:p>
          <a:p>
            <a:pPr>
              <a:defRPr/>
            </a:pPr>
            <a:r>
              <a:rPr lang="ja-JP" altLang="en-US" sz="2800" dirty="0" smtClean="0">
                <a:solidFill>
                  <a:srgbClr val="FF0000"/>
                </a:solidFill>
              </a:rPr>
              <a:t>有効回答数　</a:t>
            </a:r>
            <a:r>
              <a:rPr lang="en-US" altLang="ja-JP" sz="2800" dirty="0" smtClean="0">
                <a:solidFill>
                  <a:srgbClr val="FF0000"/>
                </a:solidFill>
              </a:rPr>
              <a:t>996</a:t>
            </a:r>
            <a:r>
              <a:rPr lang="ja-JP" altLang="en-US" sz="2800" dirty="0" smtClean="0">
                <a:solidFill>
                  <a:srgbClr val="FF0000"/>
                </a:solidFill>
              </a:rPr>
              <a:t>件（</a:t>
            </a:r>
            <a:r>
              <a:rPr lang="en-US" altLang="ja-JP" sz="2800" dirty="0" smtClean="0">
                <a:solidFill>
                  <a:srgbClr val="FF0000"/>
                </a:solidFill>
              </a:rPr>
              <a:t>51.1</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smtClean="0">
                <a:solidFill>
                  <a:srgbClr val="FF0000"/>
                </a:solidFill>
              </a:rPr>
              <a:t>人員基準を緩和したサービス参入意向</a:t>
            </a:r>
            <a:endParaRPr lang="en-US" altLang="ja-JP" sz="2800" dirty="0" smtClean="0">
              <a:solidFill>
                <a:srgbClr val="FF0000"/>
              </a:solidFill>
            </a:endParaRPr>
          </a:p>
          <a:p>
            <a:pPr>
              <a:defRPr/>
            </a:pPr>
            <a:r>
              <a:rPr lang="ja-JP" altLang="en-US" sz="2800" dirty="0">
                <a:solidFill>
                  <a:srgbClr val="FF0000"/>
                </a:solidFill>
              </a:rPr>
              <a:t>　意向</a:t>
            </a:r>
            <a:r>
              <a:rPr lang="ja-JP" altLang="en-US" sz="2800" dirty="0" smtClean="0">
                <a:solidFill>
                  <a:srgbClr val="FF0000"/>
                </a:solidFill>
              </a:rPr>
              <a:t>あり　</a:t>
            </a:r>
            <a:r>
              <a:rPr lang="en-US" altLang="ja-JP" sz="2800" dirty="0" smtClean="0">
                <a:solidFill>
                  <a:srgbClr val="FF0000"/>
                </a:solidFill>
              </a:rPr>
              <a:t>731</a:t>
            </a:r>
            <a:r>
              <a:rPr lang="ja-JP" altLang="en-US" sz="2800" dirty="0" smtClean="0">
                <a:solidFill>
                  <a:srgbClr val="FF0000"/>
                </a:solidFill>
              </a:rPr>
              <a:t>件</a:t>
            </a:r>
            <a:r>
              <a:rPr lang="ja-JP" altLang="en-US" sz="2800" dirty="0">
                <a:solidFill>
                  <a:srgbClr val="FF0000"/>
                </a:solidFill>
              </a:rPr>
              <a:t>（</a:t>
            </a:r>
            <a:r>
              <a:rPr lang="en-US" altLang="ja-JP" sz="2800" dirty="0" smtClean="0">
                <a:solidFill>
                  <a:srgbClr val="FF0000"/>
                </a:solidFill>
              </a:rPr>
              <a:t>73.4</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a:solidFill>
                  <a:srgbClr val="FF0000"/>
                </a:solidFill>
              </a:rPr>
              <a:t>　意向</a:t>
            </a:r>
            <a:r>
              <a:rPr lang="ja-JP" altLang="en-US" sz="2800" dirty="0" smtClean="0">
                <a:solidFill>
                  <a:srgbClr val="FF0000"/>
                </a:solidFill>
              </a:rPr>
              <a:t>なし　</a:t>
            </a:r>
            <a:r>
              <a:rPr lang="en-US" altLang="ja-JP" sz="2800" dirty="0" smtClean="0">
                <a:solidFill>
                  <a:srgbClr val="FF0000"/>
                </a:solidFill>
              </a:rPr>
              <a:t>265</a:t>
            </a:r>
            <a:r>
              <a:rPr lang="ja-JP" altLang="en-US" sz="2800" dirty="0" smtClean="0">
                <a:solidFill>
                  <a:srgbClr val="FF0000"/>
                </a:solidFill>
              </a:rPr>
              <a:t>件（</a:t>
            </a:r>
            <a:r>
              <a:rPr lang="en-US" altLang="ja-JP" sz="2800" dirty="0" smtClean="0">
                <a:solidFill>
                  <a:srgbClr val="FF0000"/>
                </a:solidFill>
              </a:rPr>
              <a:t>26.6</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smtClean="0">
                <a:solidFill>
                  <a:srgbClr val="FF0000"/>
                </a:solidFill>
              </a:rPr>
              <a:t>７～</a:t>
            </a:r>
            <a:r>
              <a:rPr lang="en-US" altLang="ja-JP" sz="2800" dirty="0" smtClean="0">
                <a:solidFill>
                  <a:srgbClr val="FF0000"/>
                </a:solidFill>
              </a:rPr>
              <a:t>8</a:t>
            </a:r>
            <a:r>
              <a:rPr lang="ja-JP" altLang="en-US" sz="2800" dirty="0" smtClean="0">
                <a:solidFill>
                  <a:srgbClr val="FF0000"/>
                </a:solidFill>
              </a:rPr>
              <a:t>割単価でも参入意向あるか</a:t>
            </a:r>
            <a:endParaRPr lang="en-US" altLang="ja-JP" sz="2800" dirty="0" smtClean="0">
              <a:solidFill>
                <a:srgbClr val="FF0000"/>
              </a:solidFill>
            </a:endParaRPr>
          </a:p>
          <a:p>
            <a:pPr>
              <a:defRPr/>
            </a:pPr>
            <a:r>
              <a:rPr lang="ja-JP" altLang="en-US" sz="2800" dirty="0">
                <a:solidFill>
                  <a:srgbClr val="FF0000"/>
                </a:solidFill>
              </a:rPr>
              <a:t>　</a:t>
            </a:r>
            <a:r>
              <a:rPr lang="ja-JP" altLang="en-US" sz="2800" dirty="0" smtClean="0">
                <a:solidFill>
                  <a:srgbClr val="FF0000"/>
                </a:solidFill>
              </a:rPr>
              <a:t>意向あり　</a:t>
            </a:r>
            <a:r>
              <a:rPr lang="en-US" altLang="ja-JP" sz="2800" dirty="0" smtClean="0">
                <a:solidFill>
                  <a:srgbClr val="FF0000"/>
                </a:solidFill>
              </a:rPr>
              <a:t>618</a:t>
            </a:r>
            <a:r>
              <a:rPr lang="ja-JP" altLang="en-US" sz="2800" dirty="0" smtClean="0">
                <a:solidFill>
                  <a:srgbClr val="FF0000"/>
                </a:solidFill>
              </a:rPr>
              <a:t>件　（有効回答全体の</a:t>
            </a:r>
            <a:r>
              <a:rPr lang="en-US" altLang="ja-JP" sz="2800" dirty="0" smtClean="0">
                <a:solidFill>
                  <a:srgbClr val="FF0000"/>
                </a:solidFill>
              </a:rPr>
              <a:t>62</a:t>
            </a:r>
            <a:r>
              <a:rPr lang="en-US" altLang="ja-JP" sz="2800" dirty="0">
                <a:solidFill>
                  <a:srgbClr val="FF0000"/>
                </a:solidFill>
              </a:rPr>
              <a:t>.</a:t>
            </a:r>
            <a:r>
              <a:rPr lang="en-US" altLang="ja-JP" sz="2800" dirty="0" smtClean="0">
                <a:solidFill>
                  <a:srgbClr val="FF0000"/>
                </a:solidFill>
              </a:rPr>
              <a:t>0</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a:solidFill>
                  <a:srgbClr val="FF0000"/>
                </a:solidFill>
              </a:rPr>
              <a:t>　</a:t>
            </a:r>
            <a:r>
              <a:rPr lang="ja-JP" altLang="en-US" sz="2800" dirty="0" smtClean="0">
                <a:solidFill>
                  <a:srgbClr val="FF0000"/>
                </a:solidFill>
              </a:rPr>
              <a:t>意向なし　</a:t>
            </a:r>
            <a:r>
              <a:rPr lang="en-US" altLang="ja-JP" sz="2800" dirty="0" smtClean="0">
                <a:solidFill>
                  <a:srgbClr val="FF0000"/>
                </a:solidFill>
              </a:rPr>
              <a:t>113</a:t>
            </a:r>
            <a:r>
              <a:rPr lang="ja-JP" altLang="en-US" sz="2800" dirty="0" smtClean="0">
                <a:solidFill>
                  <a:srgbClr val="FF0000"/>
                </a:solidFill>
              </a:rPr>
              <a:t>件　</a:t>
            </a:r>
            <a:r>
              <a:rPr lang="ja-JP" altLang="en-US" sz="2800" dirty="0">
                <a:solidFill>
                  <a:srgbClr val="FF0000"/>
                </a:solidFill>
              </a:rPr>
              <a:t>（有効回答全体</a:t>
            </a:r>
            <a:r>
              <a:rPr lang="ja-JP" altLang="en-US" sz="2800" dirty="0" smtClean="0">
                <a:solidFill>
                  <a:srgbClr val="FF0000"/>
                </a:solidFill>
              </a:rPr>
              <a:t>の</a:t>
            </a:r>
            <a:r>
              <a:rPr lang="en-US" altLang="ja-JP" sz="2800" dirty="0">
                <a:solidFill>
                  <a:srgbClr val="FF0000"/>
                </a:solidFill>
              </a:rPr>
              <a:t>11.4</a:t>
            </a:r>
            <a:r>
              <a:rPr lang="ja-JP" altLang="en-US" sz="2800" dirty="0" smtClean="0">
                <a:solidFill>
                  <a:srgbClr val="FF0000"/>
                </a:solidFill>
              </a:rPr>
              <a:t>％）</a:t>
            </a:r>
            <a:endParaRPr lang="ja-JP" altLang="en-US" sz="3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850" y="2763838"/>
            <a:ext cx="8605838" cy="378936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0" name="円/楕円 69"/>
          <p:cNvSpPr/>
          <p:nvPr/>
        </p:nvSpPr>
        <p:spPr>
          <a:xfrm>
            <a:off x="915988" y="3495675"/>
            <a:ext cx="1341437" cy="465138"/>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57" name="円/楕円 56"/>
          <p:cNvSpPr/>
          <p:nvPr/>
        </p:nvSpPr>
        <p:spPr>
          <a:xfrm>
            <a:off x="1198563" y="3495675"/>
            <a:ext cx="6697662" cy="2857500"/>
          </a:xfrm>
          <a:prstGeom prst="ellipse">
            <a:avLst/>
          </a:prstGeom>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69" name="円/楕円 68"/>
          <p:cNvSpPr/>
          <p:nvPr/>
        </p:nvSpPr>
        <p:spPr>
          <a:xfrm>
            <a:off x="7104063" y="3760788"/>
            <a:ext cx="1593850" cy="465137"/>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3" name="右カーブ矢印 72"/>
          <p:cNvSpPr/>
          <p:nvPr/>
        </p:nvSpPr>
        <p:spPr>
          <a:xfrm rot="19031753">
            <a:off x="2500313" y="3954463"/>
            <a:ext cx="500062" cy="1322387"/>
          </a:xfrm>
          <a:prstGeom prst="curvedRigh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4" name="左カーブ矢印 73"/>
          <p:cNvSpPr/>
          <p:nvPr/>
        </p:nvSpPr>
        <p:spPr>
          <a:xfrm rot="9981534" flipH="1">
            <a:off x="3683000" y="3860800"/>
            <a:ext cx="422275" cy="892175"/>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5" name="右カーブ矢印 74"/>
          <p:cNvSpPr/>
          <p:nvPr/>
        </p:nvSpPr>
        <p:spPr>
          <a:xfrm rot="11588426" flipH="1">
            <a:off x="4830763" y="3856038"/>
            <a:ext cx="379412" cy="877887"/>
          </a:xfrm>
          <a:prstGeom prst="curvedRigh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1" name="左カーブ矢印 70"/>
          <p:cNvSpPr/>
          <p:nvPr/>
        </p:nvSpPr>
        <p:spPr>
          <a:xfrm rot="2216199">
            <a:off x="6018213" y="3951288"/>
            <a:ext cx="406400" cy="1217612"/>
          </a:xfrm>
          <a:prstGeom prst="curvedLef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7" name="左カーブ矢印 76"/>
          <p:cNvSpPr/>
          <p:nvPr/>
        </p:nvSpPr>
        <p:spPr>
          <a:xfrm rot="1592324" flipH="1">
            <a:off x="3360738" y="4668838"/>
            <a:ext cx="457200" cy="1125537"/>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6" name="右カーブ矢印 75"/>
          <p:cNvSpPr/>
          <p:nvPr/>
        </p:nvSpPr>
        <p:spPr>
          <a:xfrm rot="12586660">
            <a:off x="5213350" y="5032375"/>
            <a:ext cx="503238" cy="1333500"/>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38" name="円/楕円 37"/>
          <p:cNvSpPr/>
          <p:nvPr/>
        </p:nvSpPr>
        <p:spPr>
          <a:xfrm>
            <a:off x="3359150" y="4506913"/>
            <a:ext cx="2376488" cy="650875"/>
          </a:xfrm>
          <a:prstGeom prst="ellipse">
            <a:avLst/>
          </a:prstGeom>
        </p:spPr>
        <p:style>
          <a:lnRef idx="1">
            <a:schemeClr val="accent2"/>
          </a:lnRef>
          <a:fillRef idx="2">
            <a:schemeClr val="accent2"/>
          </a:fillRef>
          <a:effectRef idx="1">
            <a:schemeClr val="accent2"/>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36" name="円/楕円 35"/>
          <p:cNvSpPr/>
          <p:nvPr/>
        </p:nvSpPr>
        <p:spPr>
          <a:xfrm>
            <a:off x="3049588" y="5821363"/>
            <a:ext cx="1262062" cy="531812"/>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41" name="テキスト ボックス 40"/>
          <p:cNvSpPr txBox="1"/>
          <p:nvPr/>
        </p:nvSpPr>
        <p:spPr>
          <a:xfrm>
            <a:off x="1487488" y="3163888"/>
            <a:ext cx="1079500" cy="311150"/>
          </a:xfrm>
          <a:prstGeom prst="rect">
            <a:avLst/>
          </a:prstGeom>
          <a:noFill/>
        </p:spPr>
        <p:txBody>
          <a:bodyPr lIns="84388" tIns="42197" rIns="84388" bIns="42197">
            <a:spAutoFit/>
          </a:bodyPr>
          <a:lstStyle/>
          <a:p>
            <a:pPr>
              <a:defRPr/>
            </a:pPr>
            <a:endParaRPr lang="en-US" altLang="ja-JP" sz="1477" b="1" spc="-92"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575050" y="5356225"/>
            <a:ext cx="2160588" cy="461963"/>
          </a:xfrm>
          <a:prstGeom prst="rect">
            <a:avLst/>
          </a:prstGeom>
          <a:noFill/>
        </p:spPr>
        <p:txBody>
          <a:bodyPr lIns="84388" tIns="42197" rIns="84388" bIns="42197">
            <a:spAutoFit/>
          </a:bodyPr>
          <a:lstStyle/>
          <a:p>
            <a:pPr>
              <a:defRPr/>
            </a:pPr>
            <a:r>
              <a:rPr lang="ja-JP" altLang="en-US" sz="969" spc="-92" dirty="0">
                <a:solidFill>
                  <a:prstClr val="black"/>
                </a:solidFill>
                <a:latin typeface="ＭＳ Ｐゴシック"/>
              </a:rPr>
              <a:t>いつまでも元気に暮らすために･･･  </a:t>
            </a:r>
            <a:endParaRPr lang="en-US" altLang="ja-JP" sz="969"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生活支援・介護予防</a:t>
            </a:r>
            <a:endParaRPr lang="en-US" altLang="ja-JP" sz="1477" b="1" spc="-92"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11625" y="4313238"/>
            <a:ext cx="952500" cy="312737"/>
          </a:xfrm>
          <a:prstGeom prst="rect">
            <a:avLst/>
          </a:prstGeom>
          <a:noFill/>
        </p:spPr>
        <p:txBody>
          <a:bodyPr lIns="84388" tIns="42197" rIns="84388" bIns="42197">
            <a:spAutoFit/>
          </a:bodyPr>
          <a:lstStyle/>
          <a:p>
            <a:pPr>
              <a:defRPr/>
            </a:pPr>
            <a:r>
              <a:rPr lang="ja-JP" altLang="en-US" sz="1477" b="1" spc="-92" dirty="0">
                <a:solidFill>
                  <a:prstClr val="black"/>
                </a:solidFill>
                <a:latin typeface="HG丸ｺﾞｼｯｸM-PRO" pitchFamily="50" charset="-128"/>
                <a:ea typeface="HG丸ｺﾞｼｯｸM-PRO" pitchFamily="50" charset="-128"/>
              </a:rPr>
              <a:t>住まい</a:t>
            </a:r>
            <a:endParaRPr lang="en-US" altLang="ja-JP" sz="1477" b="1" spc="-92" dirty="0">
              <a:solidFill>
                <a:prstClr val="black"/>
              </a:solidFill>
              <a:latin typeface="HG丸ｺﾞｼｯｸM-PRO" pitchFamily="50" charset="-128"/>
              <a:ea typeface="HG丸ｺﾞｼｯｸM-PRO" pitchFamily="50" charset="-128"/>
            </a:endParaRPr>
          </a:p>
        </p:txBody>
      </p:sp>
      <p:pic>
        <p:nvPicPr>
          <p:cNvPr id="13329" name="図 19" descr="building02_house1_c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488" y="4492625"/>
            <a:ext cx="8651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732088" y="2963863"/>
            <a:ext cx="4032250" cy="33178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84388" tIns="42197" rIns="84388" bIns="42197" anchor="ctr"/>
          <a:lstStyle/>
          <a:p>
            <a:pPr algn="ctr">
              <a:defRPr/>
            </a:pPr>
            <a:r>
              <a:rPr lang="ja-JP" altLang="en-US" spc="-92" dirty="0">
                <a:solidFill>
                  <a:prstClr val="black"/>
                </a:solidFill>
              </a:rPr>
              <a:t>地域包括ケアシステムの姿</a:t>
            </a:r>
          </a:p>
        </p:txBody>
      </p:sp>
      <p:sp>
        <p:nvSpPr>
          <p:cNvPr id="59" name="角丸四角形 58"/>
          <p:cNvSpPr/>
          <p:nvPr/>
        </p:nvSpPr>
        <p:spPr>
          <a:xfrm>
            <a:off x="6040438" y="5157788"/>
            <a:ext cx="2662237" cy="796925"/>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marL="161196" indent="-161196">
              <a:defRPr/>
            </a:pPr>
            <a:r>
              <a:rPr lang="en-US" altLang="ja-JP" sz="1108" spc="-92" dirty="0">
                <a:solidFill>
                  <a:prstClr val="black"/>
                </a:solidFill>
              </a:rPr>
              <a:t>※</a:t>
            </a:r>
            <a:r>
              <a:rPr lang="ja-JP" altLang="en-US" sz="1108" spc="-92" dirty="0">
                <a:solidFill>
                  <a:prstClr val="black"/>
                </a:solidFill>
              </a:rPr>
              <a:t>　</a:t>
            </a:r>
            <a:r>
              <a:rPr lang="ja-JP" altLang="ja-JP" sz="1108" spc="-92" dirty="0">
                <a:solidFill>
                  <a:prstClr val="black"/>
                </a:solidFill>
              </a:rPr>
              <a:t>地域包括ケアシステムは、おおむね３０分以内に必要なサービスが提供される日常生活圏域（具体的には中学校区）を単位として想定</a:t>
            </a:r>
            <a:endParaRPr lang="ja-JP" altLang="en-US" sz="1108" spc="-92" dirty="0">
              <a:solidFill>
                <a:prstClr val="black"/>
              </a:solidFill>
            </a:endParaRPr>
          </a:p>
        </p:txBody>
      </p:sp>
      <p:pic>
        <p:nvPicPr>
          <p:cNvPr id="13332" name="図 2" descr="health_015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8575" y="4160838"/>
            <a:ext cx="268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図 7" descr="health_018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0" y="4425950"/>
            <a:ext cx="863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508625" y="3629025"/>
            <a:ext cx="2127250" cy="663575"/>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pic>
        <p:nvPicPr>
          <p:cNvPr id="13335" name="図 17" descr="build3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7913" y="3295650"/>
            <a:ext cx="863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図 5" descr="health_0166.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7913" y="3562350"/>
            <a:ext cx="792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図 31" descr="build34.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25" y="3295650"/>
            <a:ext cx="6762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図 8" descr="health_0047.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7513" y="3522663"/>
            <a:ext cx="6683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5703888" y="3844925"/>
            <a:ext cx="2979737" cy="1008063"/>
          </a:xfrm>
          <a:prstGeom prst="rect">
            <a:avLst/>
          </a:prstGeom>
          <a:noFill/>
        </p:spPr>
        <p:txBody>
          <a:bodyPr lIns="84388" tIns="42197" rIns="84388" bIns="42197">
            <a:spAutoFit/>
          </a:bodyPr>
          <a:lstStyle/>
          <a:p>
            <a:pPr>
              <a:defRPr/>
            </a:pPr>
            <a:r>
              <a:rPr lang="ja-JP" altLang="en-US" sz="831" spc="-92" dirty="0">
                <a:solidFill>
                  <a:prstClr val="black"/>
                </a:solidFill>
                <a:latin typeface="ＭＳ Ｐゴシック"/>
              </a:rPr>
              <a:t>■在宅系サービス：</a:t>
            </a:r>
            <a:endParaRPr lang="en-US" altLang="ja-JP" sz="831" spc="-92" dirty="0">
              <a:solidFill>
                <a:prstClr val="black"/>
              </a:solidFill>
              <a:latin typeface="ＭＳ Ｐゴシック"/>
            </a:endParaRPr>
          </a:p>
          <a:p>
            <a:pPr>
              <a:defRPr/>
            </a:pPr>
            <a:r>
              <a:rPr lang="ja-JP" altLang="en-US" sz="738" spc="-92" dirty="0">
                <a:solidFill>
                  <a:prstClr val="black"/>
                </a:solidFill>
                <a:latin typeface="ＭＳ Ｐゴシック"/>
              </a:rPr>
              <a:t>・訪問介護　・訪問看護　・通所介護　</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・小規模多機能型居宅介護</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a:t>
            </a:r>
            <a:r>
              <a:rPr lang="ja-JP" altLang="en-US" sz="738" spc="-92" dirty="0">
                <a:solidFill>
                  <a:prstClr val="black"/>
                </a:solidFill>
              </a:rPr>
              <a:t>短期入所生活介護</a:t>
            </a:r>
            <a:endParaRPr lang="en-US" altLang="ja-JP" sz="738" spc="-92" dirty="0">
              <a:solidFill>
                <a:prstClr val="black"/>
              </a:solidFill>
            </a:endParaRPr>
          </a:p>
          <a:p>
            <a:pPr>
              <a:defRPr/>
            </a:pPr>
            <a:r>
              <a:rPr lang="ja-JP" altLang="en-US" sz="738" spc="-92" dirty="0">
                <a:solidFill>
                  <a:prstClr val="black"/>
                </a:solidFill>
              </a:rPr>
              <a:t>・福祉用具</a:t>
            </a:r>
            <a:endParaRPr lang="en-US" altLang="ja-JP" sz="738" spc="-92" dirty="0">
              <a:solidFill>
                <a:prstClr val="black"/>
              </a:solidFill>
            </a:endParaRPr>
          </a:p>
          <a:p>
            <a:pPr>
              <a:defRPr/>
            </a:pPr>
            <a:r>
              <a:rPr lang="ja-JP" altLang="en-US" sz="738" spc="-92" dirty="0">
                <a:solidFill>
                  <a:prstClr val="black"/>
                </a:solidFill>
              </a:rPr>
              <a:t>・</a:t>
            </a:r>
            <a:r>
              <a:rPr lang="en-US" altLang="ja-JP" sz="738" spc="-92" dirty="0">
                <a:solidFill>
                  <a:prstClr val="black"/>
                </a:solidFill>
              </a:rPr>
              <a:t>24</a:t>
            </a:r>
            <a:r>
              <a:rPr lang="ja-JP" altLang="en-US" sz="738" spc="-92" dirty="0">
                <a:solidFill>
                  <a:prstClr val="black"/>
                </a:solidFill>
              </a:rPr>
              <a:t>時間対応の訪問サービス</a:t>
            </a:r>
            <a:endParaRPr lang="en-US" altLang="ja-JP" sz="738" spc="-92" dirty="0">
              <a:solidFill>
                <a:prstClr val="black"/>
              </a:solidFill>
            </a:endParaRPr>
          </a:p>
          <a:p>
            <a:pPr>
              <a:defRPr/>
            </a:pPr>
            <a:r>
              <a:rPr lang="ja-JP" altLang="en-US" sz="738" spc="-92" dirty="0">
                <a:solidFill>
                  <a:prstClr val="black"/>
                </a:solidFill>
              </a:rPr>
              <a:t>・複合型サービス</a:t>
            </a:r>
            <a:endParaRPr lang="en-US" altLang="ja-JP" sz="738" spc="-92" dirty="0">
              <a:solidFill>
                <a:prstClr val="black"/>
              </a:solidFill>
            </a:endParaRPr>
          </a:p>
          <a:p>
            <a:pPr>
              <a:defRPr/>
            </a:pPr>
            <a:r>
              <a:rPr lang="en-US" altLang="ja-JP" sz="738" spc="-92" dirty="0">
                <a:solidFill>
                  <a:prstClr val="black"/>
                </a:solidFill>
              </a:rPr>
              <a:t>  </a:t>
            </a:r>
            <a:r>
              <a:rPr lang="ja-JP" altLang="en-US" sz="738" spc="-92" dirty="0">
                <a:solidFill>
                  <a:prstClr val="black"/>
                </a:solidFill>
              </a:rPr>
              <a:t>　（小規模多機能型居宅介護＋訪問看護） </a:t>
            </a:r>
            <a:r>
              <a:rPr lang="ja-JP" altLang="en-US" sz="738" spc="-92" dirty="0">
                <a:solidFill>
                  <a:prstClr val="black"/>
                </a:solidFill>
                <a:latin typeface="ＭＳ Ｐゴシック"/>
              </a:rPr>
              <a:t>等</a:t>
            </a:r>
            <a:endParaRPr lang="en-US" altLang="ja-JP" sz="738" spc="-92" dirty="0">
              <a:solidFill>
                <a:prstClr val="black"/>
              </a:solidFill>
              <a:latin typeface="ＭＳ Ｐゴシック"/>
            </a:endParaRPr>
          </a:p>
        </p:txBody>
      </p:sp>
      <p:sp>
        <p:nvSpPr>
          <p:cNvPr id="51" name="角丸四角形吹き出し 50"/>
          <p:cNvSpPr/>
          <p:nvPr/>
        </p:nvSpPr>
        <p:spPr>
          <a:xfrm>
            <a:off x="3575050" y="5024438"/>
            <a:ext cx="1598613" cy="26511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defRPr/>
            </a:pPr>
            <a:r>
              <a:rPr lang="ja-JP" altLang="en-US" sz="831" spc="-92" dirty="0">
                <a:solidFill>
                  <a:prstClr val="black"/>
                </a:solidFill>
              </a:rPr>
              <a:t>　・自宅</a:t>
            </a:r>
            <a:endParaRPr lang="en-US" altLang="ja-JP" sz="831" spc="-92" dirty="0">
              <a:solidFill>
                <a:prstClr val="black"/>
              </a:solidFill>
            </a:endParaRPr>
          </a:p>
          <a:p>
            <a:pPr>
              <a:defRPr/>
            </a:pPr>
            <a:r>
              <a:rPr lang="ja-JP" altLang="en-US" sz="831" spc="-92" dirty="0">
                <a:solidFill>
                  <a:prstClr val="black"/>
                </a:solidFill>
              </a:rPr>
              <a:t>　・サービス付き高齢者向け住宅 等</a:t>
            </a:r>
          </a:p>
        </p:txBody>
      </p:sp>
      <p:pic>
        <p:nvPicPr>
          <p:cNvPr id="13341" name="図 65" descr="building03_cl2.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273175" y="5178425"/>
            <a:ext cx="598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005013" y="5222875"/>
            <a:ext cx="1312862" cy="333375"/>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ja-JP" altLang="en-US" sz="831" spc="-92" dirty="0">
                <a:solidFill>
                  <a:prstClr val="black"/>
                </a:solidFill>
              </a:rPr>
              <a:t>相談業務やサービスの</a:t>
            </a:r>
            <a:endParaRPr lang="en-US" altLang="ja-JP" sz="831" spc="-92" dirty="0">
              <a:solidFill>
                <a:prstClr val="black"/>
              </a:solidFill>
            </a:endParaRPr>
          </a:p>
          <a:p>
            <a:pPr algn="ctr">
              <a:defRPr/>
            </a:pPr>
            <a:r>
              <a:rPr lang="ja-JP" altLang="en-US" sz="831" spc="-92" dirty="0">
                <a:solidFill>
                  <a:prstClr val="black"/>
                </a:solidFill>
              </a:rPr>
              <a:t>コーディネートを行います。</a:t>
            </a:r>
          </a:p>
        </p:txBody>
      </p:sp>
      <p:pic>
        <p:nvPicPr>
          <p:cNvPr id="13343" name="図 39" descr="health_0179.wm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51488" y="3500438"/>
            <a:ext cx="820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p:nvPr/>
        </p:nvSpPr>
        <p:spPr>
          <a:xfrm>
            <a:off x="7827963" y="3963988"/>
            <a:ext cx="1522412" cy="879475"/>
          </a:xfrm>
          <a:prstGeom prst="rect">
            <a:avLst/>
          </a:prstGeom>
          <a:noFill/>
        </p:spPr>
        <p:txBody>
          <a:bodyPr lIns="84388" tIns="42197" rIns="84388" bIns="42197">
            <a:spAutoFit/>
          </a:bodyPr>
          <a:lstStyle/>
          <a:p>
            <a:pPr>
              <a:defRPr/>
            </a:pPr>
            <a:r>
              <a:rPr lang="ja-JP" altLang="en-US" sz="738" spc="-92" dirty="0">
                <a:solidFill>
                  <a:prstClr val="black"/>
                </a:solidFill>
              </a:rPr>
              <a:t>■施設・居住系サービス</a:t>
            </a:r>
          </a:p>
          <a:p>
            <a:pPr>
              <a:defRPr/>
            </a:pPr>
            <a:r>
              <a:rPr lang="ja-JP" altLang="en-US" sz="738" spc="-92" dirty="0">
                <a:solidFill>
                  <a:prstClr val="black"/>
                </a:solidFill>
              </a:rPr>
              <a:t>・介護老人福祉施設</a:t>
            </a:r>
            <a:endParaRPr lang="en-US" altLang="ja-JP" sz="738" spc="-92" dirty="0">
              <a:solidFill>
                <a:prstClr val="black"/>
              </a:solidFill>
            </a:endParaRPr>
          </a:p>
          <a:p>
            <a:pPr>
              <a:defRPr/>
            </a:pPr>
            <a:r>
              <a:rPr lang="ja-JP" altLang="en-US" sz="738" spc="-92" dirty="0">
                <a:solidFill>
                  <a:prstClr val="black"/>
                </a:solidFill>
              </a:rPr>
              <a:t>・介護老人保健施設</a:t>
            </a:r>
            <a:endParaRPr lang="en-US" altLang="ja-JP" sz="738" spc="-92" dirty="0">
              <a:solidFill>
                <a:prstClr val="black"/>
              </a:solidFill>
            </a:endParaRPr>
          </a:p>
          <a:p>
            <a:pPr>
              <a:defRPr/>
            </a:pPr>
            <a:r>
              <a:rPr lang="ja-JP" altLang="en-US" sz="738" spc="-92" dirty="0">
                <a:solidFill>
                  <a:prstClr val="black"/>
                </a:solidFill>
                <a:latin typeface="ＭＳ Ｐゴシック"/>
              </a:rPr>
              <a:t>・</a:t>
            </a:r>
            <a:r>
              <a:rPr lang="ja-JP" altLang="en-US" sz="738" spc="-92" dirty="0">
                <a:solidFill>
                  <a:prstClr val="black"/>
                </a:solidFill>
                <a:latin typeface="Arial" charset="0"/>
              </a:rPr>
              <a:t>認知症共同生活介護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・特定施設入所者生活介護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　　　　　　　　　　　　　　　　</a:t>
            </a:r>
            <a:r>
              <a:rPr lang="ja-JP" altLang="en-US" sz="738" spc="-92" dirty="0">
                <a:solidFill>
                  <a:prstClr val="black"/>
                </a:solidFill>
              </a:rPr>
              <a:t>等</a:t>
            </a:r>
            <a:endParaRPr lang="en-US" altLang="ja-JP" sz="738" spc="-92" dirty="0">
              <a:solidFill>
                <a:prstClr val="black"/>
              </a:solidFill>
            </a:endParaRPr>
          </a:p>
          <a:p>
            <a:pPr>
              <a:defRPr/>
            </a:pPr>
            <a:endParaRPr lang="en-US" altLang="ja-JP" sz="738" spc="-92" dirty="0">
              <a:solidFill>
                <a:prstClr val="black"/>
              </a:solidFill>
              <a:latin typeface="ＭＳ Ｐゴシック"/>
            </a:endParaRPr>
          </a:p>
        </p:txBody>
      </p:sp>
      <p:sp>
        <p:nvSpPr>
          <p:cNvPr id="35" name="円/楕円 34"/>
          <p:cNvSpPr/>
          <p:nvPr/>
        </p:nvSpPr>
        <p:spPr>
          <a:xfrm>
            <a:off x="1925638" y="3629025"/>
            <a:ext cx="1720850" cy="596900"/>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pic>
        <p:nvPicPr>
          <p:cNvPr id="13346" name="図 12"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7750" y="3362325"/>
            <a:ext cx="5937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図 13" descr="doctor_illust07_02.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9538" y="3370263"/>
            <a:ext cx="593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3979863" y="6062663"/>
            <a:ext cx="1063625" cy="357187"/>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2" name="円/楕円 71"/>
          <p:cNvSpPr/>
          <p:nvPr/>
        </p:nvSpPr>
        <p:spPr>
          <a:xfrm>
            <a:off x="4773613" y="5927725"/>
            <a:ext cx="1200150" cy="531813"/>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62" name="正方形/長方形 61"/>
          <p:cNvSpPr/>
          <p:nvPr/>
        </p:nvSpPr>
        <p:spPr>
          <a:xfrm>
            <a:off x="2451100" y="3894138"/>
            <a:ext cx="1793875" cy="531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日常の医療：</a:t>
            </a:r>
            <a:endParaRPr lang="en-US" altLang="ja-JP" sz="738" spc="-92" dirty="0">
              <a:solidFill>
                <a:prstClr val="black"/>
              </a:solidFill>
            </a:endParaRPr>
          </a:p>
          <a:p>
            <a:pPr>
              <a:defRPr/>
            </a:pPr>
            <a:r>
              <a:rPr lang="ja-JP" altLang="en-US" sz="738" spc="-92" dirty="0">
                <a:solidFill>
                  <a:prstClr val="black"/>
                </a:solidFill>
              </a:rPr>
              <a:t>　・かかりつけ医、有床診療所</a:t>
            </a:r>
            <a:endParaRPr lang="en-US" altLang="ja-JP" sz="738" spc="-92" dirty="0">
              <a:solidFill>
                <a:prstClr val="black"/>
              </a:solidFill>
            </a:endParaRPr>
          </a:p>
          <a:p>
            <a:pPr>
              <a:defRPr/>
            </a:pPr>
            <a:r>
              <a:rPr lang="ja-JP" altLang="en-US" sz="738" spc="-92" dirty="0">
                <a:solidFill>
                  <a:prstClr val="black"/>
                </a:solidFill>
              </a:rPr>
              <a:t>　・地域の連携病院</a:t>
            </a:r>
            <a:endParaRPr lang="en-US" altLang="ja-JP" sz="738" spc="-92" dirty="0">
              <a:solidFill>
                <a:prstClr val="black"/>
              </a:solidFill>
            </a:endParaRPr>
          </a:p>
          <a:p>
            <a:pPr>
              <a:defRPr/>
            </a:pPr>
            <a:r>
              <a:rPr lang="ja-JP" altLang="en-US" sz="738" spc="-92" dirty="0">
                <a:solidFill>
                  <a:prstClr val="black"/>
                </a:solidFill>
              </a:rPr>
              <a:t>　・歯科医療、薬局</a:t>
            </a:r>
          </a:p>
        </p:txBody>
      </p:sp>
      <p:pic>
        <p:nvPicPr>
          <p:cNvPr id="13351" name="図 3" descr="health_0183.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43488" y="5756275"/>
            <a:ext cx="7286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図 4" descr="health_0153.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11650" y="5821363"/>
            <a:ext cx="460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2965450" y="6286500"/>
            <a:ext cx="45370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老人クラブ・自治会・ボランティア・</a:t>
            </a:r>
            <a:r>
              <a:rPr lang="en-US" altLang="ja-JP" sz="1108" spc="-92" dirty="0">
                <a:solidFill>
                  <a:prstClr val="black"/>
                </a:solidFill>
                <a:latin typeface="HG丸ｺﾞｼｯｸM-PRO" pitchFamily="50" charset="-128"/>
                <a:ea typeface="HG丸ｺﾞｼｯｸM-PRO" pitchFamily="50" charset="-128"/>
              </a:rPr>
              <a:t>NPO</a:t>
            </a:r>
            <a:r>
              <a:rPr lang="ja-JP" altLang="en-US" sz="1108" spc="-92" dirty="0">
                <a:solidFill>
                  <a:prstClr val="black"/>
                </a:solidFill>
                <a:latin typeface="HG丸ｺﾞｼｯｸM-PRO" pitchFamily="50" charset="-128"/>
                <a:ea typeface="HG丸ｺﾞｼｯｸM-PRO" pitchFamily="50" charset="-128"/>
              </a:rPr>
              <a:t>　等</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4" name="図 27" descr="person_0290.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141413" y="4978400"/>
            <a:ext cx="371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690563" y="4625975"/>
            <a:ext cx="1712912" cy="396875"/>
          </a:xfrm>
          <a:prstGeom prst="rect">
            <a:avLst/>
          </a:prstGeom>
          <a:noFill/>
        </p:spPr>
        <p:txBody>
          <a:bodyPr lIns="84388" tIns="42197" rIns="84388" bIns="42197">
            <a:spAutoFit/>
          </a:bodyPr>
          <a:lstStyle/>
          <a:p>
            <a:pPr>
              <a:defRPr/>
            </a:pPr>
            <a:r>
              <a:rPr lang="ja-JP" altLang="en-US" sz="1015" spc="-92" dirty="0">
                <a:solidFill>
                  <a:prstClr val="black"/>
                </a:solidFill>
                <a:latin typeface="ＭＳ Ｐゴシック"/>
              </a:rPr>
              <a:t>・地域包括支援センター</a:t>
            </a:r>
            <a:endParaRPr lang="en-US" altLang="ja-JP" sz="1015" spc="-92" dirty="0">
              <a:solidFill>
                <a:prstClr val="black"/>
              </a:solidFill>
              <a:latin typeface="ＭＳ Ｐゴシック"/>
            </a:endParaRPr>
          </a:p>
          <a:p>
            <a:pPr>
              <a:defRPr/>
            </a:pPr>
            <a:r>
              <a:rPr lang="ja-JP" altLang="en-US" sz="1015" spc="-92" dirty="0">
                <a:solidFill>
                  <a:prstClr val="black"/>
                </a:solidFill>
                <a:latin typeface="ＭＳ Ｐゴシック"/>
              </a:rPr>
              <a:t>・ケアマネジャー</a:t>
            </a:r>
            <a:endParaRPr lang="en-US" altLang="ja-JP" sz="1015" spc="-92" dirty="0">
              <a:solidFill>
                <a:prstClr val="black"/>
              </a:solidFill>
              <a:latin typeface="ＭＳ Ｐゴシック"/>
            </a:endParaRPr>
          </a:p>
        </p:txBody>
      </p:sp>
      <p:sp>
        <p:nvSpPr>
          <p:cNvPr id="50" name="テキスト ボックス 49"/>
          <p:cNvSpPr txBox="1"/>
          <p:nvPr/>
        </p:nvSpPr>
        <p:spPr>
          <a:xfrm>
            <a:off x="3508375" y="3771900"/>
            <a:ext cx="9302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通院・入院</a:t>
            </a:r>
            <a:endParaRPr lang="en-US" altLang="ja-JP" sz="1108" spc="-92"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33938" y="3894138"/>
            <a:ext cx="873125" cy="255587"/>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通所・入所</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8" name="図 63" descr="小規模building03_cl2.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4438" y="3071813"/>
            <a:ext cx="5000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915988" y="3495675"/>
            <a:ext cx="1414462" cy="53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病院：</a:t>
            </a:r>
            <a:endParaRPr lang="en-US" altLang="ja-JP" sz="738" spc="-92" dirty="0">
              <a:solidFill>
                <a:prstClr val="black"/>
              </a:solidFill>
            </a:endParaRPr>
          </a:p>
          <a:p>
            <a:pPr>
              <a:defRPr/>
            </a:pPr>
            <a:r>
              <a:rPr lang="ja-JP" altLang="en-US" sz="738" spc="-92" dirty="0">
                <a:solidFill>
                  <a:prstClr val="black"/>
                </a:solidFill>
              </a:rPr>
              <a:t>　急性期、回復期、慢性期</a:t>
            </a:r>
            <a:endParaRPr lang="en-US" altLang="ja-JP" sz="738" spc="-92" dirty="0">
              <a:solidFill>
                <a:prstClr val="black"/>
              </a:solidFill>
            </a:endParaRPr>
          </a:p>
        </p:txBody>
      </p:sp>
      <p:pic>
        <p:nvPicPr>
          <p:cNvPr id="13360" name="Picture 2" descr="C:\Users\KNXVS\AppData\Local\Microsoft\Windows\Temporary Internet Files\Content.IE5\ADV5CF2Q\MC90042635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9738" y="3389313"/>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762125" y="2963863"/>
            <a:ext cx="1222375" cy="631825"/>
          </a:xfrm>
          <a:prstGeom prst="rect">
            <a:avLst/>
          </a:prstGeom>
        </p:spPr>
        <p:txBody>
          <a:bodyPr wrap="none">
            <a:spAutoFit/>
          </a:bodyPr>
          <a:lstStyle/>
          <a:p>
            <a:pPr algn="ctr" defTabSz="843829">
              <a:defRPr/>
            </a:pPr>
            <a:r>
              <a:rPr lang="ja-JP" altLang="en-US" sz="1108" spc="-92" dirty="0">
                <a:solidFill>
                  <a:prstClr val="black"/>
                </a:solidFill>
                <a:latin typeface="ＭＳ Ｐゴシック"/>
              </a:rPr>
              <a:t>病気になったら･･･  </a:t>
            </a:r>
            <a:endParaRPr lang="en-US" altLang="ja-JP" sz="1108" spc="-92" dirty="0">
              <a:solidFill>
                <a:prstClr val="black"/>
              </a:solidFill>
              <a:latin typeface="ＭＳ Ｐゴシック"/>
            </a:endParaRPr>
          </a:p>
          <a:p>
            <a:pPr algn="ctr" defTabSz="843829">
              <a:defRPr/>
            </a:pPr>
            <a:r>
              <a:rPr lang="ja-JP" altLang="en-US" sz="1292" b="1" spc="-92" dirty="0">
                <a:solidFill>
                  <a:prstClr val="black"/>
                </a:solidFill>
                <a:latin typeface="HG丸ｺﾞｼｯｸM-PRO" pitchFamily="50" charset="-128"/>
                <a:ea typeface="HG丸ｺﾞｼｯｸM-PRO" pitchFamily="50" charset="-128"/>
              </a:rPr>
              <a:t>医　療</a:t>
            </a:r>
            <a:endParaRPr lang="en-US" altLang="ja-JP" sz="1292" b="1" spc="-92" dirty="0">
              <a:solidFill>
                <a:prstClr val="black"/>
              </a:solidFill>
              <a:latin typeface="HG丸ｺﾞｼｯｸM-PRO" pitchFamily="50" charset="-128"/>
              <a:ea typeface="HG丸ｺﾞｼｯｸM-PRO" pitchFamily="50" charset="-128"/>
            </a:endParaRPr>
          </a:p>
          <a:p>
            <a:pPr algn="ctr" defTabSz="843829">
              <a:defRPr/>
            </a:pPr>
            <a:endParaRPr lang="ja-JP" altLang="en-US" sz="1108" spc="-92" dirty="0">
              <a:solidFill>
                <a:prstClr val="black"/>
              </a:solidFill>
              <a:latin typeface="ＭＳ Ｐゴシック"/>
            </a:endParaRPr>
          </a:p>
        </p:txBody>
      </p:sp>
      <p:pic>
        <p:nvPicPr>
          <p:cNvPr id="13362" name="Picture 5" descr="C:\Documents and Settings\nao\Local Settings\Temporary Internet Files\Content.IE5\TEYYXPF4\MC90034352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9125" y="5745163"/>
            <a:ext cx="108743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434138" y="3097213"/>
            <a:ext cx="1979612" cy="482600"/>
          </a:xfrm>
          <a:prstGeom prst="rect">
            <a:avLst/>
          </a:prstGeom>
          <a:noFill/>
        </p:spPr>
        <p:txBody>
          <a:bodyPr lIns="84388" tIns="42197" rIns="84388" bIns="42197">
            <a:spAutoFit/>
          </a:bodyPr>
          <a:lstStyle/>
          <a:p>
            <a:pPr>
              <a:defRPr/>
            </a:pPr>
            <a:r>
              <a:rPr lang="ja-JP" altLang="en-US" sz="1108" spc="-92" dirty="0">
                <a:solidFill>
                  <a:prstClr val="black"/>
                </a:solidFill>
                <a:latin typeface="ＭＳ Ｐゴシック"/>
              </a:rPr>
              <a:t>介護が必要になったら･･･  </a:t>
            </a:r>
            <a:endParaRPr lang="en-US" altLang="ja-JP" sz="1108"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　　　介　護</a:t>
            </a:r>
            <a:endParaRPr lang="en-US" altLang="ja-JP" sz="1477" b="1" spc="-92"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32463" y="4757738"/>
            <a:ext cx="1143000" cy="200025"/>
          </a:xfrm>
          <a:prstGeom prst="rect">
            <a:avLst/>
          </a:prstGeom>
          <a:noFill/>
        </p:spPr>
        <p:txBody>
          <a:bodyPr lIns="84388" tIns="42197" rIns="84388" bIns="42197">
            <a:spAutoFit/>
          </a:bodyPr>
          <a:lstStyle/>
          <a:p>
            <a:pPr>
              <a:defRPr/>
            </a:pPr>
            <a:r>
              <a:rPr lang="ja-JP" altLang="en-US" sz="738" spc="-92" dirty="0">
                <a:solidFill>
                  <a:prstClr val="black"/>
                </a:solidFill>
                <a:latin typeface="ＭＳ Ｐゴシック"/>
              </a:rPr>
              <a:t>■介護予防サービス</a:t>
            </a:r>
            <a:endParaRPr lang="en-US" altLang="ja-JP" sz="738" spc="-92" dirty="0">
              <a:solidFill>
                <a:prstClr val="black"/>
              </a:solidFill>
              <a:latin typeface="ＭＳ Ｐゴシック"/>
            </a:endParaRPr>
          </a:p>
        </p:txBody>
      </p:sp>
      <p:sp>
        <p:nvSpPr>
          <p:cNvPr id="68" name="正方形/長方形 67"/>
          <p:cNvSpPr/>
          <p:nvPr/>
        </p:nvSpPr>
        <p:spPr>
          <a:xfrm>
            <a:off x="74613" y="303213"/>
            <a:ext cx="9028112" cy="347662"/>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846"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13366" name="Picture 2" descr="http://2.bp.blogspot.com/-ZutWWMGHrFI/T0NQ4UxCeUI/AAAAAAAAEXQ/2yMbzeE4if8/s1600/ojiisan_stan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8925" y="4292600"/>
            <a:ext cx="327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角丸四角形 79"/>
          <p:cNvSpPr/>
          <p:nvPr/>
        </p:nvSpPr>
        <p:spPr bwMode="auto">
          <a:xfrm>
            <a:off x="179561" y="703774"/>
            <a:ext cx="8847256" cy="2226462"/>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3231" bIns="33231" anchor="ctr"/>
          <a:lstStyle/>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477"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477" b="1" dirty="0">
                <a:solidFill>
                  <a:srgbClr val="FF0000"/>
                </a:solidFill>
                <a:latin typeface="HGPｺﾞｼｯｸM" pitchFamily="50" charset="-128"/>
                <a:ea typeface="HGPｺﾞｼｯｸM" pitchFamily="50" charset="-128"/>
              </a:rPr>
              <a:t>高齢化の進展状況には大きな地域差</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地域包括ケアシステムは、</a:t>
            </a:r>
            <a:r>
              <a:rPr lang="ja-JP" altLang="en-US" sz="1477"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477" dirty="0">
                <a:solidFill>
                  <a:prstClr val="black"/>
                </a:solidFill>
                <a:latin typeface="HGPｺﾞｼｯｸM" pitchFamily="50" charset="-128"/>
                <a:ea typeface="HGPｺﾞｼｯｸM" pitchFamily="50" charset="-128"/>
              </a:rPr>
              <a:t>ことが必要。</a:t>
            </a:r>
            <a:endParaRPr lang="ja-JP" altLang="en-US" sz="1108" dirty="0">
              <a:solidFill>
                <a:prstClr val="black"/>
              </a:solidFill>
            </a:endParaRPr>
          </a:p>
        </p:txBody>
      </p:sp>
      <p:sp>
        <p:nvSpPr>
          <p:cNvPr id="60" name="角丸四角形 59"/>
          <p:cNvSpPr/>
          <p:nvPr/>
        </p:nvSpPr>
        <p:spPr>
          <a:xfrm>
            <a:off x="2946400" y="5321300"/>
            <a:ext cx="3094038" cy="12319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371" name="スライド番号プレースホルダ 2"/>
          <p:cNvSpPr txBox="1">
            <a:spLocks/>
          </p:cNvSpPr>
          <p:nvPr/>
        </p:nvSpPr>
        <p:spPr bwMode="auto">
          <a:xfrm>
            <a:off x="8569325" y="6286500"/>
            <a:ext cx="528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6" tIns="42203" rIns="84406" bIns="4220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fld id="{418E115A-D713-451B-B477-78E38926A324}" type="slidenum">
              <a:rPr lang="ja-JP" altLang="en-US" sz="1800">
                <a:solidFill>
                  <a:srgbClr val="000000"/>
                </a:solidFill>
              </a:rPr>
              <a:pPr algn="r">
                <a:spcBef>
                  <a:spcPct val="0"/>
                </a:spcBef>
                <a:buFontTx/>
                <a:buNone/>
              </a:pPr>
              <a:t>4</a:t>
            </a:fld>
            <a:endParaRPr lang="ja-JP" altLang="en-US" sz="1800" dirty="0">
              <a:solidFill>
                <a:srgbClr val="000000"/>
              </a:solidFill>
            </a:endParaRPr>
          </a:p>
        </p:txBody>
      </p:sp>
      <p:sp>
        <p:nvSpPr>
          <p:cNvPr id="61" name="正方形/長方形 60"/>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37146639"/>
              </p:ext>
            </p:extLst>
          </p:nvPr>
        </p:nvGraphicFramePr>
        <p:xfrm>
          <a:off x="190191" y="670314"/>
          <a:ext cx="8856985" cy="6084166"/>
        </p:xfrm>
        <a:graphic>
          <a:graphicData uri="http://schemas.openxmlformats.org/drawingml/2006/table">
            <a:tbl>
              <a:tblPr firstRow="1" bandRow="1">
                <a:tableStyleId>{5C22544A-7EE6-4342-B048-85BDC9FD1C3A}</a:tableStyleId>
              </a:tblPr>
              <a:tblGrid>
                <a:gridCol w="1440161"/>
                <a:gridCol w="3528392"/>
                <a:gridCol w="216024"/>
                <a:gridCol w="3672408"/>
              </a:tblGrid>
              <a:tr h="504055">
                <a:tc>
                  <a:txBody>
                    <a:bodyPr/>
                    <a:lstStyle/>
                    <a:p>
                      <a:endParaRPr kumimoji="1" lang="ja-JP" altLang="en-US" sz="1800" b="0" dirty="0">
                        <a:solidFill>
                          <a:schemeClr val="tx1"/>
                        </a:solidFill>
                        <a:latin typeface="+mj-ea"/>
                        <a:ea typeface="+mj-ea"/>
                      </a:endParaRPr>
                    </a:p>
                  </a:txBody>
                  <a:tcPr>
                    <a:solidFill>
                      <a:schemeClr val="accent6">
                        <a:lumMod val="40000"/>
                        <a:lumOff val="60000"/>
                      </a:schemeClr>
                    </a:solidFill>
                  </a:tcPr>
                </a:tc>
                <a:tc>
                  <a:txBody>
                    <a:bodyPr/>
                    <a:lstStyle/>
                    <a:p>
                      <a:r>
                        <a:rPr kumimoji="1" lang="en-US" altLang="ja-JP" sz="2400" b="1" i="0" u="none" strike="noStrike" kern="1200" baseline="0" dirty="0" smtClean="0">
                          <a:solidFill>
                            <a:srgbClr val="FF0000"/>
                          </a:solidFill>
                          <a:latin typeface="+mj-ea"/>
                          <a:ea typeface="+mj-ea"/>
                          <a:cs typeface="+mn-cs"/>
                        </a:rPr>
                        <a:t>Ⅱ</a:t>
                      </a:r>
                      <a:r>
                        <a:rPr kumimoji="1" lang="ja-JP" altLang="en-US" sz="2400" b="1" i="0" u="none" strike="noStrike" kern="1200" baseline="0" dirty="0" smtClean="0">
                          <a:solidFill>
                            <a:srgbClr val="FF0000"/>
                          </a:solidFill>
                          <a:latin typeface="+mj-ea"/>
                          <a:ea typeface="+mj-ea"/>
                          <a:cs typeface="+mn-cs"/>
                        </a:rPr>
                        <a:t>基準緩和通所サービス</a:t>
                      </a:r>
                      <a:endParaRPr kumimoji="1" lang="zh-TW" altLang="en-US" sz="2400" b="1" i="0" u="none" strike="noStrike" kern="1200" baseline="0" dirty="0" smtClean="0">
                        <a:solidFill>
                          <a:srgbClr val="FF0000"/>
                        </a:solidFill>
                        <a:latin typeface="+mj-ea"/>
                        <a:ea typeface="+mj-ea"/>
                        <a:cs typeface="+mn-cs"/>
                      </a:endParaRPr>
                    </a:p>
                  </a:txBody>
                  <a:tcPr>
                    <a:solidFill>
                      <a:srgbClr val="FFFF00"/>
                    </a:solidFill>
                  </a:tcPr>
                </a:tc>
                <a:tc gridSpan="2">
                  <a:txBody>
                    <a:bodyPr/>
                    <a:lstStyle/>
                    <a:p>
                      <a:r>
                        <a:rPr kumimoji="1" lang="en-US" altLang="ja-JP" sz="2400" b="1" i="0" u="none" strike="noStrike" kern="1200" baseline="0" dirty="0" smtClean="0">
                          <a:solidFill>
                            <a:srgbClr val="FF0000"/>
                          </a:solidFill>
                          <a:latin typeface="+mj-ea"/>
                          <a:ea typeface="+mj-ea"/>
                          <a:cs typeface="+mn-cs"/>
                        </a:rPr>
                        <a:t>Ⅲ</a:t>
                      </a:r>
                      <a:r>
                        <a:rPr kumimoji="1" lang="ja-JP" altLang="en-US" sz="2400" b="1" i="0" u="none" strike="noStrike" kern="1200" baseline="0" dirty="0" smtClean="0">
                          <a:solidFill>
                            <a:srgbClr val="FF0000"/>
                          </a:solidFill>
                          <a:latin typeface="+mj-ea"/>
                          <a:ea typeface="+mj-ea"/>
                          <a:cs typeface="+mn-cs"/>
                        </a:rPr>
                        <a:t>短期集中通所サービス</a:t>
                      </a:r>
                      <a:endParaRPr kumimoji="1" lang="zh-TW" altLang="en-US" sz="24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c hMerge="1">
                  <a:txBody>
                    <a:bodyPr/>
                    <a:lstStyle/>
                    <a:p>
                      <a:endParaRPr kumimoji="1" lang="ja-JP" altLang="en-US"/>
                    </a:p>
                  </a:txBody>
                  <a:tcPr/>
                </a:tc>
              </a:tr>
              <a:tr h="1209203">
                <a:tc>
                  <a:txBody>
                    <a:bodyPr/>
                    <a:lstStyle/>
                    <a:p>
                      <a:r>
                        <a:rPr kumimoji="1" lang="ja-JP" altLang="en-US" sz="2000" b="1" dirty="0" smtClean="0">
                          <a:solidFill>
                            <a:schemeClr val="tx1"/>
                          </a:solidFill>
                          <a:latin typeface="+mj-ea"/>
                          <a:ea typeface="+mj-ea"/>
                        </a:rPr>
                        <a:t>サービス内容</a:t>
                      </a:r>
                      <a:endParaRPr kumimoji="1" lang="ja-JP" altLang="en-US" sz="2000" b="1" dirty="0">
                        <a:solidFill>
                          <a:schemeClr val="tx1"/>
                        </a:solidFill>
                        <a:latin typeface="+mj-ea"/>
                        <a:ea typeface="+mj-ea"/>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機能訓練、レクリエーション等</a:t>
                      </a:r>
                      <a:endParaRPr kumimoji="1" lang="en-US" altLang="ja-JP" sz="2000" b="1" i="0" u="none" strike="noStrike" kern="1200" baseline="0" dirty="0" smtClean="0">
                        <a:solidFill>
                          <a:srgbClr val="FF0000"/>
                        </a:solidFill>
                        <a:latin typeface="+mj-ea"/>
                        <a:ea typeface="+mj-ea"/>
                        <a:cs typeface="+mn-cs"/>
                      </a:endParaRPr>
                    </a:p>
                    <a:p>
                      <a:r>
                        <a:rPr kumimoji="1" lang="ja-JP" altLang="en-US" sz="2000" b="1" i="0" u="none" strike="noStrike" kern="1200" baseline="0" dirty="0" smtClean="0">
                          <a:solidFill>
                            <a:srgbClr val="FF0000"/>
                          </a:solidFill>
                          <a:latin typeface="+mj-ea"/>
                          <a:ea typeface="+mj-ea"/>
                          <a:cs typeface="+mn-cs"/>
                        </a:rPr>
                        <a:t>月額の包括単価</a:t>
                      </a:r>
                      <a:endParaRPr kumimoji="1" lang="zh-TW" altLang="en-US" sz="1800" b="0" i="0" u="none" strike="noStrike" kern="1200" baseline="0" dirty="0" smtClean="0">
                        <a:solidFill>
                          <a:schemeClr val="lt1"/>
                        </a:solidFill>
                        <a:latin typeface="+mj-ea"/>
                        <a:ea typeface="+mj-ea"/>
                        <a:cs typeface="+mn-cs"/>
                      </a:endParaRPr>
                    </a:p>
                  </a:txBody>
                  <a:tcPr>
                    <a:solidFill>
                      <a:srgbClr val="FFFF00"/>
                    </a:solidFill>
                  </a:tcPr>
                </a:tc>
                <a:tc gridSpan="2">
                  <a:txBody>
                    <a:bodyPr/>
                    <a:lstStyle/>
                    <a:p>
                      <a:r>
                        <a:rPr kumimoji="1" lang="ja-JP" altLang="en-US" sz="2000" b="1" i="0" u="none" strike="noStrike" kern="1200" baseline="0" dirty="0" smtClean="0">
                          <a:solidFill>
                            <a:srgbClr val="FF0000"/>
                          </a:solidFill>
                          <a:latin typeface="+mj-ea"/>
                          <a:ea typeface="+mj-ea"/>
                          <a:cs typeface="+mn-cs"/>
                        </a:rPr>
                        <a:t>専門職による短時間（２～</a:t>
                      </a:r>
                      <a:r>
                        <a:rPr kumimoji="1" lang="en-US" altLang="ja-JP" sz="2000" b="1" i="0" u="none" strike="noStrike" kern="1200" baseline="0" dirty="0" smtClean="0">
                          <a:solidFill>
                            <a:srgbClr val="FF0000"/>
                          </a:solidFill>
                          <a:latin typeface="+mj-ea"/>
                          <a:ea typeface="+mj-ea"/>
                          <a:cs typeface="+mn-cs"/>
                        </a:rPr>
                        <a:t>3</a:t>
                      </a:r>
                      <a:r>
                        <a:rPr kumimoji="1" lang="ja-JP" altLang="en-US" sz="2000" b="1" i="0" u="none" strike="noStrike" kern="1200" baseline="0" dirty="0" smtClean="0">
                          <a:solidFill>
                            <a:srgbClr val="FF0000"/>
                          </a:solidFill>
                          <a:latin typeface="+mj-ea"/>
                          <a:ea typeface="+mj-ea"/>
                          <a:cs typeface="+mn-cs"/>
                        </a:rPr>
                        <a:t>時間）・短期間（</a:t>
                      </a:r>
                      <a:r>
                        <a:rPr kumimoji="1" lang="en-US" altLang="ja-JP" sz="2000" b="1" i="0" u="none" strike="noStrike" kern="1200" baseline="0" dirty="0" smtClean="0">
                          <a:solidFill>
                            <a:srgbClr val="FF0000"/>
                          </a:solidFill>
                          <a:latin typeface="+mj-ea"/>
                          <a:ea typeface="+mj-ea"/>
                          <a:cs typeface="+mn-cs"/>
                        </a:rPr>
                        <a:t>3</a:t>
                      </a:r>
                      <a:r>
                        <a:rPr kumimoji="1" lang="ja-JP" altLang="en-US" sz="2000" b="1" i="0" u="none" strike="noStrike" kern="1200" baseline="0" dirty="0" smtClean="0">
                          <a:solidFill>
                            <a:srgbClr val="FF0000"/>
                          </a:solidFill>
                          <a:latin typeface="+mj-ea"/>
                          <a:ea typeface="+mj-ea"/>
                          <a:cs typeface="+mn-cs"/>
                        </a:rPr>
                        <a:t>か月間、</a:t>
                      </a:r>
                      <a:r>
                        <a:rPr kumimoji="1" lang="en-US" altLang="ja-JP" sz="2000" b="1" i="0" u="none" strike="noStrike" kern="1200" baseline="0" dirty="0" smtClean="0">
                          <a:solidFill>
                            <a:srgbClr val="FF0000"/>
                          </a:solidFill>
                          <a:latin typeface="+mj-ea"/>
                          <a:ea typeface="+mj-ea"/>
                          <a:cs typeface="+mn-cs"/>
                        </a:rPr>
                        <a:t>1</a:t>
                      </a:r>
                      <a:r>
                        <a:rPr kumimoji="1" lang="ja-JP" altLang="en-US" sz="2000" b="1" i="0" u="none" strike="noStrike" kern="1200" baseline="0" dirty="0" smtClean="0">
                          <a:solidFill>
                            <a:srgbClr val="FF0000"/>
                          </a:solidFill>
                          <a:latin typeface="+mj-ea"/>
                          <a:ea typeface="+mj-ea"/>
                          <a:cs typeface="+mn-cs"/>
                        </a:rPr>
                        <a:t>回のみ延長可）の機能訓練（週</a:t>
                      </a:r>
                      <a:r>
                        <a:rPr kumimoji="1" lang="en-US" altLang="ja-JP" sz="2000" b="1" i="0" u="none" strike="noStrike" kern="1200" baseline="0" dirty="0" smtClean="0">
                          <a:solidFill>
                            <a:srgbClr val="FF0000"/>
                          </a:solidFill>
                          <a:latin typeface="+mj-ea"/>
                          <a:ea typeface="+mj-ea"/>
                          <a:cs typeface="+mn-cs"/>
                        </a:rPr>
                        <a:t>1</a:t>
                      </a:r>
                      <a:r>
                        <a:rPr kumimoji="1" lang="ja-JP" altLang="en-US" sz="2000" b="1" i="0" u="none" strike="noStrike" kern="1200" baseline="0" dirty="0" smtClean="0">
                          <a:solidFill>
                            <a:srgbClr val="FF0000"/>
                          </a:solidFill>
                          <a:latin typeface="+mj-ea"/>
                          <a:ea typeface="+mj-ea"/>
                          <a:cs typeface="+mn-cs"/>
                        </a:rPr>
                        <a:t>～</a:t>
                      </a:r>
                      <a:r>
                        <a:rPr kumimoji="1" lang="en-US" altLang="ja-JP" sz="2000" b="1" i="0" u="none" strike="noStrike" kern="1200" baseline="0" dirty="0" smtClean="0">
                          <a:solidFill>
                            <a:srgbClr val="FF0000"/>
                          </a:solidFill>
                          <a:latin typeface="+mj-ea"/>
                          <a:ea typeface="+mj-ea"/>
                          <a:cs typeface="+mn-cs"/>
                        </a:rPr>
                        <a:t>2</a:t>
                      </a:r>
                      <a:r>
                        <a:rPr kumimoji="1" lang="ja-JP" altLang="en-US" sz="2000" b="1" i="0" u="none" strike="noStrike" kern="1200" baseline="0" dirty="0" smtClean="0">
                          <a:solidFill>
                            <a:srgbClr val="FF0000"/>
                          </a:solidFill>
                          <a:latin typeface="+mj-ea"/>
                          <a:ea typeface="+mj-ea"/>
                          <a:cs typeface="+mn-cs"/>
                        </a:rPr>
                        <a:t>回）</a:t>
                      </a:r>
                      <a:endParaRPr kumimoji="1" lang="en-US" altLang="ja-JP" sz="2000" b="1" i="0" u="none" strike="noStrike" kern="1200" baseline="0" dirty="0" smtClean="0">
                        <a:solidFill>
                          <a:srgbClr val="FF0000"/>
                        </a:solidFill>
                        <a:latin typeface="+mj-ea"/>
                        <a:ea typeface="+mj-ea"/>
                        <a:cs typeface="+mn-cs"/>
                      </a:endParaRPr>
                    </a:p>
                    <a:p>
                      <a:r>
                        <a:rPr kumimoji="1" lang="en-US" altLang="ja-JP" sz="2000" b="1" i="0" u="none" strike="noStrike" kern="1200" baseline="0" dirty="0" smtClean="0">
                          <a:solidFill>
                            <a:srgbClr val="FF0000"/>
                          </a:solidFill>
                          <a:latin typeface="+mj-ea"/>
                          <a:ea typeface="+mj-ea"/>
                          <a:cs typeface="+mn-cs"/>
                        </a:rPr>
                        <a:t>1</a:t>
                      </a:r>
                      <a:r>
                        <a:rPr kumimoji="1" lang="ja-JP" altLang="en-US" sz="2000" b="1" i="0" u="none" strike="noStrike" kern="1200" baseline="0" dirty="0" smtClean="0">
                          <a:solidFill>
                            <a:srgbClr val="FF0000"/>
                          </a:solidFill>
                          <a:latin typeface="+mj-ea"/>
                          <a:ea typeface="+mj-ea"/>
                          <a:cs typeface="+mn-cs"/>
                        </a:rPr>
                        <a:t>回の出来高単価</a:t>
                      </a:r>
                      <a:endParaRPr kumimoji="1" lang="zh-TW" altLang="en-US" sz="20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c hMerge="1">
                  <a:txBody>
                    <a:bodyPr/>
                    <a:lstStyle/>
                    <a:p>
                      <a:endParaRPr kumimoji="1" lang="ja-JP" altLang="en-US"/>
                    </a:p>
                  </a:txBody>
                  <a:tcPr/>
                </a:tc>
              </a:tr>
              <a:tr h="489560">
                <a:tc>
                  <a:txBody>
                    <a:bodyPr/>
                    <a:lstStyle/>
                    <a:p>
                      <a:r>
                        <a:rPr kumimoji="1" lang="ja-JP" altLang="en-US" sz="2000" b="1" dirty="0" smtClean="0">
                          <a:latin typeface="+mj-ea"/>
                          <a:ea typeface="+mj-ea"/>
                        </a:rPr>
                        <a:t>サービス提供者</a:t>
                      </a:r>
                      <a:endParaRPr kumimoji="1" lang="ja-JP" altLang="en-US" sz="2000" b="1" dirty="0">
                        <a:latin typeface="+mj-ea"/>
                        <a:ea typeface="+mj-ea"/>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smtClean="0">
                          <a:solidFill>
                            <a:schemeClr val="dk1"/>
                          </a:solidFill>
                          <a:latin typeface="+mj-ea"/>
                          <a:ea typeface="+mj-ea"/>
                          <a:cs typeface="+mn-cs"/>
                        </a:rPr>
                        <a:t>本サービスの指定事業者（事業者の雇用労働者） </a:t>
                      </a:r>
                      <a:r>
                        <a:rPr kumimoji="1" lang="ja-JP" altLang="en-US" sz="1600" b="0" i="0" u="none" strike="noStrike" kern="1200" baseline="0" dirty="0" smtClean="0">
                          <a:solidFill>
                            <a:schemeClr val="dk1"/>
                          </a:solidFill>
                          <a:latin typeface="+mj-ea"/>
                          <a:ea typeface="+mj-ea"/>
                          <a:cs typeface="+mn-cs"/>
                        </a:rPr>
                        <a:t>	</a:t>
                      </a:r>
                    </a:p>
                  </a:txBody>
                  <a:tcPr>
                    <a:solidFill>
                      <a:srgbClr val="FFFF00"/>
                    </a:solidFill>
                  </a:tcPr>
                </a:tc>
                <a:tc gridSpan="2">
                  <a:txBody>
                    <a:bodyPr/>
                    <a:lstStyle/>
                    <a:p>
                      <a:r>
                        <a:rPr kumimoji="1" lang="ja-JP" altLang="en-US" sz="1800" b="0" i="0" u="none" strike="noStrike" kern="1200" baseline="0" dirty="0" smtClean="0">
                          <a:solidFill>
                            <a:schemeClr val="dk1"/>
                          </a:solidFill>
                          <a:latin typeface="+mj-ea"/>
                          <a:ea typeface="+mj-ea"/>
                          <a:cs typeface="+mn-cs"/>
                        </a:rPr>
                        <a:t>本サービスの</a:t>
                      </a:r>
                      <a:r>
                        <a:rPr kumimoji="1" lang="ja-JP" altLang="en-US" sz="1800" b="0" i="0" u="none" strike="noStrike" kern="1200" baseline="0" dirty="0" smtClean="0">
                          <a:solidFill>
                            <a:srgbClr val="FF0000"/>
                          </a:solidFill>
                          <a:latin typeface="+mj-ea"/>
                          <a:ea typeface="+mj-ea"/>
                          <a:cs typeface="+mn-cs"/>
                        </a:rPr>
                        <a:t>委託</a:t>
                      </a:r>
                      <a:r>
                        <a:rPr kumimoji="1" lang="ja-JP" altLang="en-US" sz="1800" b="0" i="0" u="none" strike="noStrike" kern="1200" baseline="0" dirty="0" smtClean="0">
                          <a:solidFill>
                            <a:schemeClr val="dk1"/>
                          </a:solidFill>
                          <a:latin typeface="+mj-ea"/>
                          <a:ea typeface="+mj-ea"/>
                          <a:cs typeface="+mn-cs"/>
                        </a:rPr>
                        <a:t>事業者</a:t>
                      </a:r>
                      <a:endParaRPr kumimoji="1" lang="en-US" altLang="ja-JP" sz="1800" b="0" i="0" u="none" strike="noStrike" kern="1200" baseline="0" dirty="0" smtClean="0">
                        <a:solidFill>
                          <a:schemeClr val="dk1"/>
                        </a:solidFill>
                        <a:latin typeface="+mj-ea"/>
                        <a:ea typeface="+mj-ea"/>
                        <a:cs typeface="+mn-cs"/>
                      </a:endParaRPr>
                    </a:p>
                    <a:p>
                      <a:r>
                        <a:rPr kumimoji="1" lang="ja-JP" altLang="en-US" sz="1800" b="0" i="0" u="none" strike="noStrike" kern="1200" baseline="0" dirty="0" smtClean="0">
                          <a:solidFill>
                            <a:schemeClr val="dk1"/>
                          </a:solidFill>
                          <a:latin typeface="+mj-ea"/>
                          <a:ea typeface="+mj-ea"/>
                          <a:cs typeface="+mn-cs"/>
                        </a:rPr>
                        <a:t>（事業者の専門職）</a:t>
                      </a:r>
                      <a:endParaRPr kumimoji="1" lang="ja-JP" altLang="en-US" sz="1800" dirty="0">
                        <a:latin typeface="+mj-ea"/>
                        <a:ea typeface="+mj-ea"/>
                      </a:endParaRPr>
                    </a:p>
                  </a:txBody>
                  <a:tcPr>
                    <a:solidFill>
                      <a:schemeClr val="accent1">
                        <a:lumMod val="20000"/>
                        <a:lumOff val="80000"/>
                      </a:schemeClr>
                    </a:solidFill>
                  </a:tcPr>
                </a:tc>
                <a:tc hMerge="1">
                  <a:txBody>
                    <a:bodyPr/>
                    <a:lstStyle/>
                    <a:p>
                      <a:endParaRPr kumimoji="1" lang="ja-JP" altLang="en-US"/>
                    </a:p>
                  </a:txBody>
                  <a:tcPr/>
                </a:tc>
              </a:tr>
              <a:tr h="365573">
                <a:tc>
                  <a:txBody>
                    <a:bodyPr/>
                    <a:lstStyle/>
                    <a:p>
                      <a:r>
                        <a:rPr kumimoji="1" lang="ja-JP" altLang="en-US" sz="2000" b="1" dirty="0" smtClean="0">
                          <a:latin typeface="+mj-ea"/>
                          <a:ea typeface="+mj-ea"/>
                        </a:rPr>
                        <a:t>対象者</a:t>
                      </a:r>
                      <a:endParaRPr kumimoji="1" lang="ja-JP" altLang="en-US" sz="2000" b="1" dirty="0">
                        <a:latin typeface="+mj-ea"/>
                        <a:ea typeface="+mj-ea"/>
                      </a:endParaRPr>
                    </a:p>
                  </a:txBody>
                  <a:tcPr>
                    <a:solidFill>
                      <a:schemeClr val="accent6">
                        <a:lumMod val="40000"/>
                        <a:lumOff val="6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要支援者、事業対象者</a:t>
                      </a:r>
                      <a:endParaRPr kumimoji="1" lang="ja-JP" altLang="en-US" sz="2400" b="1" i="0" u="none" strike="noStrike" kern="1200" baseline="0" dirty="0" smtClean="0">
                        <a:solidFill>
                          <a:srgbClr val="FF0000"/>
                        </a:solidFill>
                        <a:latin typeface="ＭＳ Ｐゴシック" panose="020B0600070205080204" pitchFamily="50" charset="-128"/>
                        <a:ea typeface="ＭＳ Ｐゴシック" panose="020B0600070205080204" pitchFamily="50" charset="-128"/>
                        <a:cs typeface="+mn-cs"/>
                      </a:endParaRPr>
                    </a:p>
                  </a:txBody>
                  <a:tcPr>
                    <a:solidFill>
                      <a:srgbClr val="FFFF00"/>
                    </a:solidFill>
                  </a:tcPr>
                </a:tc>
                <a:tc hMerge="1">
                  <a:txBody>
                    <a:bodyPr/>
                    <a:lstStyle/>
                    <a:p>
                      <a:endParaRPr kumimoji="1" lang="ja-JP" altLang="en-US"/>
                    </a:p>
                  </a:txBody>
                  <a:tcPr/>
                </a:tc>
                <a:tc hMerge="1">
                  <a:txBody>
                    <a:bodyPr/>
                    <a:lstStyle/>
                    <a:p>
                      <a:endParaRPr kumimoji="1" lang="ja-JP" altLang="en-US"/>
                    </a:p>
                  </a:txBody>
                  <a:tcPr/>
                </a:tc>
              </a:tr>
              <a:tr h="843630">
                <a:tc>
                  <a:txBody>
                    <a:bodyPr/>
                    <a:lstStyle/>
                    <a:p>
                      <a:r>
                        <a:rPr kumimoji="1" lang="ja-JP" altLang="en-US" sz="2000" b="1" dirty="0" smtClean="0">
                          <a:latin typeface="+mj-ea"/>
                          <a:ea typeface="+mj-ea"/>
                        </a:rPr>
                        <a:t>管理者</a:t>
                      </a:r>
                      <a:endParaRPr kumimoji="1" lang="ja-JP" altLang="en-US" sz="2000" b="1" dirty="0">
                        <a:latin typeface="+mj-ea"/>
                        <a:ea typeface="+mj-ea"/>
                      </a:endParaRPr>
                    </a:p>
                  </a:txBody>
                  <a:tcPr>
                    <a:solidFill>
                      <a:schemeClr val="accent6">
                        <a:lumMod val="40000"/>
                        <a:lumOff val="60000"/>
                      </a:schemeClr>
                    </a:solidFill>
                  </a:tcPr>
                </a:tc>
                <a:tc gridSpan="2">
                  <a:txBody>
                    <a:bodyPr/>
                    <a:lstStyle/>
                    <a:p>
                      <a:r>
                        <a:rPr kumimoji="1" lang="ja-JP" altLang="en-US" sz="1800" b="0" i="0" u="none" strike="noStrike" kern="1200" baseline="0" dirty="0" smtClean="0">
                          <a:solidFill>
                            <a:schemeClr val="dk1"/>
                          </a:solidFill>
                          <a:latin typeface="+mj-ea"/>
                          <a:ea typeface="+mj-ea"/>
                          <a:cs typeface="+mn-cs"/>
                        </a:rPr>
                        <a:t>専従</a:t>
                      </a:r>
                      <a:r>
                        <a:rPr kumimoji="1" lang="en-US" altLang="ja-JP" sz="1800" b="0" i="0" u="none" strike="noStrike" kern="1200" baseline="0" dirty="0" smtClean="0">
                          <a:solidFill>
                            <a:schemeClr val="dk1"/>
                          </a:solidFill>
                          <a:latin typeface="+mj-ea"/>
                          <a:ea typeface="+mj-ea"/>
                          <a:cs typeface="+mn-cs"/>
                        </a:rPr>
                        <a:t>1</a:t>
                      </a:r>
                      <a:r>
                        <a:rPr kumimoji="1" lang="ja-JP" altLang="en-US" sz="1800" b="0" i="0" u="none" strike="noStrike" kern="1200" baseline="0" dirty="0" smtClean="0">
                          <a:solidFill>
                            <a:schemeClr val="dk1"/>
                          </a:solidFill>
                          <a:latin typeface="+mj-ea"/>
                          <a:ea typeface="+mj-ea"/>
                          <a:cs typeface="+mn-cs"/>
                        </a:rPr>
                        <a:t>以上（生</a:t>
                      </a:r>
                      <a:r>
                        <a:rPr kumimoji="1" lang="zh-TW" altLang="en-US" sz="1800" b="0" i="0" u="none" strike="noStrike" kern="1200" baseline="0" dirty="0" smtClean="0">
                          <a:solidFill>
                            <a:schemeClr val="dk1"/>
                          </a:solidFill>
                          <a:latin typeface="+mn-lt"/>
                          <a:ea typeface="+mn-ea"/>
                          <a:cs typeface="+mn-cs"/>
                        </a:rPr>
                        <a:t>活相談員、看護職員、機能訓練員、介護</a:t>
                      </a:r>
                      <a:r>
                        <a:rPr kumimoji="1" lang="ja-JP" altLang="en-US" sz="1800" b="0" i="0" u="none" strike="noStrike" kern="1200" baseline="0" dirty="0" smtClean="0">
                          <a:solidFill>
                            <a:schemeClr val="dk1"/>
                          </a:solidFill>
                          <a:latin typeface="+mn-lt"/>
                          <a:ea typeface="+mn-ea"/>
                          <a:cs typeface="+mn-cs"/>
                        </a:rPr>
                        <a:t>福祉士、初任者研修、一定の研修受講者）</a:t>
                      </a:r>
                      <a:endParaRPr kumimoji="1" lang="ja-JP" altLang="en-US" sz="1800" b="0" i="0" u="none" strike="noStrike" kern="1200" baseline="0" dirty="0" smtClean="0">
                        <a:solidFill>
                          <a:schemeClr val="dk1"/>
                        </a:solidFill>
                        <a:latin typeface="+mj-ea"/>
                        <a:ea typeface="+mj-ea"/>
                        <a:cs typeface="+mn-cs"/>
                      </a:endParaRPr>
                    </a:p>
                  </a:txBody>
                  <a:tcPr>
                    <a:solidFill>
                      <a:srgbClr val="FFFF00"/>
                    </a:solidFill>
                  </a:tcPr>
                </a:tc>
                <a:tc hMerge="1">
                  <a:txBody>
                    <a:bodyPr/>
                    <a:lstStyle/>
                    <a:p>
                      <a:endParaRPr kumimoji="1" lang="ja-JP" altLang="en-US" sz="1800" b="0" i="0" u="none" strike="noStrike" kern="1200" baseline="0" dirty="0" smtClean="0">
                        <a:solidFill>
                          <a:schemeClr val="dk1"/>
                        </a:solidFill>
                        <a:latin typeface="+mj-ea"/>
                        <a:ea typeface="+mj-ea"/>
                        <a:cs typeface="+mn-cs"/>
                      </a:endParaRPr>
                    </a:p>
                  </a:txBody>
                  <a:tcPr>
                    <a:solidFill>
                      <a:schemeClr val="accent1">
                        <a:lumMod val="20000"/>
                        <a:lumOff val="80000"/>
                      </a:schemeClr>
                    </a:solidFill>
                  </a:tcPr>
                </a:tc>
                <a:tc>
                  <a:txBody>
                    <a:bodyPr/>
                    <a:lstStyle/>
                    <a:p>
                      <a:r>
                        <a:rPr kumimoji="1" lang="ja-JP" altLang="en-US" sz="1800" b="0" i="0" u="none" strike="noStrike" kern="1200" baseline="0" dirty="0" smtClean="0">
                          <a:solidFill>
                            <a:schemeClr val="dk1"/>
                          </a:solidFill>
                          <a:latin typeface="+mj-ea"/>
                          <a:ea typeface="+mj-ea"/>
                          <a:cs typeface="+mn-cs"/>
                        </a:rPr>
                        <a:t>１以上</a:t>
                      </a:r>
                      <a:endParaRPr kumimoji="1" lang="ja-JP" altLang="en-US" sz="1800" b="0" i="0" u="none" strike="noStrike" kern="1200" baseline="0" dirty="0" smtClean="0">
                        <a:solidFill>
                          <a:schemeClr val="dk1"/>
                        </a:solidFill>
                        <a:latin typeface="+mj-ea"/>
                        <a:ea typeface="+mj-ea"/>
                        <a:cs typeface="+mn-cs"/>
                      </a:endParaRPr>
                    </a:p>
                  </a:txBody>
                  <a:tcPr>
                    <a:solidFill>
                      <a:schemeClr val="accent1">
                        <a:lumMod val="20000"/>
                        <a:lumOff val="80000"/>
                      </a:schemeClr>
                    </a:solidFill>
                  </a:tcPr>
                </a:tc>
              </a:tr>
              <a:tr h="1209203">
                <a:tc>
                  <a:txBody>
                    <a:bodyPr/>
                    <a:lstStyle/>
                    <a:p>
                      <a:r>
                        <a:rPr kumimoji="1" lang="ja-JP" altLang="en-US" sz="2000" b="1" dirty="0" smtClean="0">
                          <a:latin typeface="+mj-ea"/>
                          <a:ea typeface="+mj-ea"/>
                        </a:rPr>
                        <a:t>従事者</a:t>
                      </a:r>
                      <a:endParaRPr kumimoji="1" lang="ja-JP" altLang="en-US" sz="2000" b="1" dirty="0">
                        <a:latin typeface="+mj-ea"/>
                        <a:ea typeface="+mj-ea"/>
                      </a:endParaRPr>
                    </a:p>
                  </a:txBody>
                  <a:tcPr>
                    <a:solidFill>
                      <a:schemeClr val="accent6">
                        <a:lumMod val="40000"/>
                        <a:lumOff val="60000"/>
                      </a:schemeClr>
                    </a:solidFill>
                  </a:tcPr>
                </a:tc>
                <a:tc gridSpan="2">
                  <a:txBody>
                    <a:bodyPr/>
                    <a:lstStyle/>
                    <a:p>
                      <a:r>
                        <a:rPr kumimoji="1" lang="ja-JP" altLang="en-US" sz="2000" b="0" i="0" u="none" strike="noStrike" kern="1200" baseline="0" dirty="0" smtClean="0">
                          <a:solidFill>
                            <a:schemeClr val="dk1"/>
                          </a:solidFill>
                          <a:latin typeface="+mn-lt"/>
                          <a:ea typeface="+mn-ea"/>
                          <a:cs typeface="+mn-cs"/>
                        </a:rPr>
                        <a:t>資格要件：なし</a:t>
                      </a:r>
                      <a:endParaRPr kumimoji="1" lang="en-US" altLang="ja-JP" sz="2000" b="0" i="0" u="none" strike="noStrike" kern="1200" baseline="0" dirty="0" smtClean="0">
                        <a:solidFill>
                          <a:schemeClr val="dk1"/>
                        </a:solidFill>
                        <a:latin typeface="+mn-lt"/>
                        <a:ea typeface="+mn-ea"/>
                        <a:cs typeface="+mn-cs"/>
                      </a:endParaRPr>
                    </a:p>
                    <a:p>
                      <a:r>
                        <a:rPr kumimoji="1" lang="ja-JP" altLang="en-US" sz="2000" b="0" i="0" u="none" strike="noStrike" kern="1200" baseline="0" dirty="0" smtClean="0">
                          <a:solidFill>
                            <a:schemeClr val="dk1"/>
                          </a:solidFill>
                          <a:latin typeface="+mn-lt"/>
                          <a:ea typeface="+mn-ea"/>
                          <a:cs typeface="+mn-cs"/>
                        </a:rPr>
                        <a:t>従事者：利用定員</a:t>
                      </a:r>
                      <a:endParaRPr kumimoji="1" lang="en-US" altLang="ja-JP" sz="2000" b="0" i="0" u="none" strike="noStrike" kern="1200" baseline="0" dirty="0" smtClean="0">
                        <a:solidFill>
                          <a:schemeClr val="dk1"/>
                        </a:solidFill>
                        <a:latin typeface="+mn-lt"/>
                        <a:ea typeface="+mn-ea"/>
                        <a:cs typeface="+mn-cs"/>
                      </a:endParaRPr>
                    </a:p>
                    <a:p>
                      <a:r>
                        <a:rPr kumimoji="1" lang="ja-JP" altLang="en-US" sz="2000" b="0" i="0" u="none" strike="noStrike" kern="1200" baseline="0" dirty="0" smtClean="0">
                          <a:solidFill>
                            <a:schemeClr val="dk1"/>
                          </a:solidFill>
                          <a:latin typeface="+mn-lt"/>
                          <a:ea typeface="+mn-ea"/>
                          <a:cs typeface="+mn-cs"/>
                        </a:rPr>
                        <a:t>～</a:t>
                      </a:r>
                      <a:r>
                        <a:rPr kumimoji="1" lang="en-US" altLang="ja-JP" sz="2000" b="0" i="0" u="none" strike="noStrike" kern="1200" baseline="0" dirty="0" smtClean="0">
                          <a:solidFill>
                            <a:schemeClr val="dk1"/>
                          </a:solidFill>
                          <a:latin typeface="+mn-lt"/>
                          <a:ea typeface="+mn-ea"/>
                          <a:cs typeface="+mn-cs"/>
                        </a:rPr>
                        <a:t>15</a:t>
                      </a:r>
                      <a:r>
                        <a:rPr kumimoji="1" lang="ja-JP" altLang="en-US" sz="2000" b="0" i="0" u="none" strike="noStrike" kern="1200" baseline="0" dirty="0" smtClean="0">
                          <a:solidFill>
                            <a:schemeClr val="dk1"/>
                          </a:solidFill>
                          <a:latin typeface="+mn-lt"/>
                          <a:ea typeface="+mn-ea"/>
                          <a:cs typeface="+mn-cs"/>
                        </a:rPr>
                        <a:t>人：従事者</a:t>
                      </a:r>
                      <a:r>
                        <a:rPr kumimoji="1" lang="en-US" altLang="ja-JP" sz="2000" b="0" i="0" u="none" strike="noStrike" kern="1200" baseline="0" dirty="0" smtClean="0">
                          <a:solidFill>
                            <a:schemeClr val="dk1"/>
                          </a:solidFill>
                          <a:latin typeface="+mn-lt"/>
                          <a:ea typeface="+mn-ea"/>
                          <a:cs typeface="+mn-cs"/>
                        </a:rPr>
                        <a:t>1</a:t>
                      </a:r>
                      <a:r>
                        <a:rPr kumimoji="1" lang="ja-JP" altLang="en-US" sz="2000" b="0" i="0" u="none" strike="noStrike" kern="1200" baseline="0" dirty="0" smtClean="0">
                          <a:solidFill>
                            <a:schemeClr val="dk1"/>
                          </a:solidFill>
                          <a:latin typeface="+mn-lt"/>
                          <a:ea typeface="+mn-ea"/>
                          <a:cs typeface="+mn-cs"/>
                        </a:rPr>
                        <a:t>以上</a:t>
                      </a:r>
                      <a:endParaRPr kumimoji="1" lang="en-US" altLang="ja-JP" sz="2000" b="0" i="0" u="none" strike="noStrike" kern="1200" baseline="0" dirty="0" smtClean="0">
                        <a:solidFill>
                          <a:schemeClr val="dk1"/>
                        </a:solidFill>
                        <a:latin typeface="+mn-lt"/>
                        <a:ea typeface="+mn-ea"/>
                        <a:cs typeface="+mn-cs"/>
                      </a:endParaRPr>
                    </a:p>
                    <a:p>
                      <a:r>
                        <a:rPr kumimoji="1" lang="en-US" altLang="ja-JP" sz="2000" b="0" i="0" u="none" strike="noStrike" kern="1200" baseline="0" dirty="0" smtClean="0">
                          <a:solidFill>
                            <a:schemeClr val="dk1"/>
                          </a:solidFill>
                          <a:latin typeface="+mn-lt"/>
                          <a:ea typeface="+mn-ea"/>
                          <a:cs typeface="+mn-cs"/>
                        </a:rPr>
                        <a:t>15</a:t>
                      </a:r>
                      <a:r>
                        <a:rPr kumimoji="1" lang="ja-JP" altLang="en-US" sz="2000" b="0" i="0" u="none" strike="noStrike" kern="1200" baseline="0" dirty="0" smtClean="0">
                          <a:solidFill>
                            <a:schemeClr val="dk1"/>
                          </a:solidFill>
                          <a:latin typeface="+mn-lt"/>
                          <a:ea typeface="+mn-ea"/>
                          <a:cs typeface="+mn-cs"/>
                        </a:rPr>
                        <a:t>人～：利用者</a:t>
                      </a:r>
                      <a:r>
                        <a:rPr kumimoji="1" lang="en-US" altLang="ja-JP" sz="2000" b="0" i="0" u="none" strike="noStrike" kern="1200" baseline="0" dirty="0" smtClean="0">
                          <a:solidFill>
                            <a:schemeClr val="dk1"/>
                          </a:solidFill>
                          <a:latin typeface="+mn-lt"/>
                          <a:ea typeface="+mn-ea"/>
                          <a:cs typeface="+mn-cs"/>
                        </a:rPr>
                        <a:t>1</a:t>
                      </a:r>
                      <a:r>
                        <a:rPr kumimoji="1" lang="ja-JP" altLang="en-US" sz="2000" b="0" i="0" u="none" strike="noStrike" kern="1200" baseline="0" dirty="0" smtClean="0">
                          <a:solidFill>
                            <a:schemeClr val="dk1"/>
                          </a:solidFill>
                          <a:latin typeface="+mn-lt"/>
                          <a:ea typeface="+mn-ea"/>
                          <a:cs typeface="+mn-cs"/>
                        </a:rPr>
                        <a:t>人に必要数</a:t>
                      </a:r>
                      <a:endParaRPr kumimoji="1" lang="ja-JP" altLang="en-US" sz="2800" b="1" dirty="0">
                        <a:solidFill>
                          <a:srgbClr val="FF0000"/>
                        </a:solidFill>
                        <a:latin typeface="+mj-ea"/>
                        <a:ea typeface="+mj-ea"/>
                      </a:endParaRPr>
                    </a:p>
                  </a:txBody>
                  <a:tcPr>
                    <a:solidFill>
                      <a:srgbClr val="FFFF00"/>
                    </a:solidFill>
                  </a:tcPr>
                </a:tc>
                <a:tc hMerge="1">
                  <a:txBody>
                    <a:bodyPr/>
                    <a:lstStyle/>
                    <a:p>
                      <a:endParaRPr kumimoji="1" lang="ja-JP" altLang="en-US" sz="2000" b="1" dirty="0" smtClean="0">
                        <a:solidFill>
                          <a:srgbClr val="FF0000"/>
                        </a:solidFill>
                        <a:latin typeface="+mj-ea"/>
                        <a:ea typeface="+mj-ea"/>
                      </a:endParaRPr>
                    </a:p>
                  </a:txBody>
                  <a:tcPr>
                    <a:solidFill>
                      <a:schemeClr val="accent1">
                        <a:lumMod val="20000"/>
                        <a:lumOff val="80000"/>
                      </a:schemeClr>
                    </a:solidFill>
                  </a:tcPr>
                </a:tc>
                <a:tc>
                  <a:txBody>
                    <a:bodyPr/>
                    <a:lstStyle/>
                    <a:p>
                      <a:r>
                        <a:rPr kumimoji="1" lang="ja-JP" altLang="en-US" sz="2000" b="0" i="0" u="none" strike="noStrike" kern="1200" baseline="0" dirty="0" smtClean="0">
                          <a:solidFill>
                            <a:schemeClr val="dk1"/>
                          </a:solidFill>
                          <a:latin typeface="+mn-lt"/>
                          <a:ea typeface="+mn-ea"/>
                          <a:cs typeface="+mn-cs"/>
                        </a:rPr>
                        <a:t>資格要件：機能訓練指導員、健康運動指導士など</a:t>
                      </a:r>
                      <a:endParaRPr kumimoji="1" lang="en-US" altLang="ja-JP" sz="2000" b="0" i="0" u="none" strike="noStrike" kern="1200" baseline="0" dirty="0" smtClean="0">
                        <a:solidFill>
                          <a:schemeClr val="dk1"/>
                        </a:solidFill>
                        <a:latin typeface="+mn-lt"/>
                        <a:ea typeface="+mn-ea"/>
                        <a:cs typeface="+mn-cs"/>
                      </a:endParaRPr>
                    </a:p>
                    <a:p>
                      <a:r>
                        <a:rPr kumimoji="1" lang="ja-JP" altLang="en-US" sz="2000" b="0" i="0" u="none" strike="noStrike" kern="1200" baseline="0" dirty="0" smtClean="0">
                          <a:solidFill>
                            <a:schemeClr val="dk1"/>
                          </a:solidFill>
                          <a:latin typeface="+mn-lt"/>
                          <a:ea typeface="+mn-ea"/>
                          <a:cs typeface="+mn-cs"/>
                        </a:rPr>
                        <a:t>従事者：利用定員</a:t>
                      </a:r>
                      <a:endParaRPr kumimoji="1" lang="en-US" altLang="ja-JP" sz="2000" b="0" i="0" u="none" strike="noStrike" kern="1200" baseline="0" dirty="0" smtClean="0">
                        <a:solidFill>
                          <a:schemeClr val="dk1"/>
                        </a:solidFill>
                        <a:latin typeface="+mn-lt"/>
                        <a:ea typeface="+mn-ea"/>
                        <a:cs typeface="+mn-cs"/>
                      </a:endParaRPr>
                    </a:p>
                    <a:p>
                      <a:r>
                        <a:rPr kumimoji="1" lang="en-US" altLang="ja-JP" sz="2000" b="0" i="0" u="none" strike="noStrike" kern="1200" baseline="0" dirty="0" smtClean="0">
                          <a:solidFill>
                            <a:schemeClr val="dk1"/>
                          </a:solidFill>
                          <a:latin typeface="+mn-lt"/>
                          <a:ea typeface="+mn-ea"/>
                          <a:cs typeface="+mn-cs"/>
                        </a:rPr>
                        <a:t>10</a:t>
                      </a:r>
                      <a:r>
                        <a:rPr kumimoji="1" lang="ja-JP" altLang="en-US" sz="2000" b="0" i="0" u="none" strike="noStrike" kern="1200" baseline="0" dirty="0" smtClean="0">
                          <a:solidFill>
                            <a:schemeClr val="dk1"/>
                          </a:solidFill>
                          <a:latin typeface="+mn-lt"/>
                          <a:ea typeface="+mn-ea"/>
                          <a:cs typeface="+mn-cs"/>
                        </a:rPr>
                        <a:t>人に対して</a:t>
                      </a:r>
                      <a:r>
                        <a:rPr kumimoji="1" lang="en-US" altLang="ja-JP" sz="2000" b="0" i="0" u="none" strike="noStrike" kern="1200" baseline="0" dirty="0" smtClean="0">
                          <a:solidFill>
                            <a:schemeClr val="dk1"/>
                          </a:solidFill>
                          <a:latin typeface="+mn-lt"/>
                          <a:ea typeface="+mn-ea"/>
                          <a:cs typeface="+mn-cs"/>
                        </a:rPr>
                        <a:t>1</a:t>
                      </a:r>
                      <a:r>
                        <a:rPr kumimoji="1" lang="ja-JP" altLang="en-US" sz="2000" b="0" i="0" u="none" strike="noStrike" kern="1200" baseline="0" dirty="0" smtClean="0">
                          <a:solidFill>
                            <a:schemeClr val="dk1"/>
                          </a:solidFill>
                          <a:latin typeface="+mn-lt"/>
                          <a:ea typeface="+mn-ea"/>
                          <a:cs typeface="+mn-cs"/>
                        </a:rPr>
                        <a:t>人以上</a:t>
                      </a:r>
                      <a:endParaRPr kumimoji="1" lang="ja-JP" altLang="en-US" sz="2000" b="1" dirty="0" smtClean="0">
                        <a:solidFill>
                          <a:srgbClr val="FF0000"/>
                        </a:solidFill>
                        <a:latin typeface="+mj-ea"/>
                        <a:ea typeface="+mj-ea"/>
                      </a:endParaRPr>
                    </a:p>
                  </a:txBody>
                  <a:tcPr>
                    <a:solidFill>
                      <a:schemeClr val="accent1">
                        <a:lumMod val="20000"/>
                        <a:lumOff val="80000"/>
                      </a:schemeClr>
                    </a:solidFill>
                  </a:tcPr>
                </a:tc>
              </a:tr>
              <a:tr h="947151">
                <a:tc>
                  <a:txBody>
                    <a:bodyPr/>
                    <a:lstStyle/>
                    <a:p>
                      <a:r>
                        <a:rPr kumimoji="1" lang="ja-JP" altLang="en-US" sz="1600" b="1" dirty="0" smtClean="0">
                          <a:latin typeface="+mj-ea"/>
                          <a:ea typeface="+mj-ea"/>
                        </a:rPr>
                        <a:t>生活相談員・看護職員・機能訓練指導員</a:t>
                      </a:r>
                      <a:endParaRPr kumimoji="1" lang="ja-JP" altLang="en-US" sz="1800" b="1" dirty="0">
                        <a:latin typeface="+mj-ea"/>
                        <a:ea typeface="+mj-ea"/>
                      </a:endParaRPr>
                    </a:p>
                  </a:txBody>
                  <a:tcPr>
                    <a:solidFill>
                      <a:schemeClr val="accent6">
                        <a:lumMod val="40000"/>
                        <a:lumOff val="60000"/>
                      </a:schemeClr>
                    </a:solidFill>
                  </a:tcPr>
                </a:tc>
                <a:tc gridSpan="2">
                  <a:txBody>
                    <a:bodyPr/>
                    <a:lstStyle/>
                    <a:p>
                      <a:r>
                        <a:rPr kumimoji="1" lang="en-US" altLang="ja-JP" sz="2400" dirty="0" smtClean="0">
                          <a:latin typeface="+mj-ea"/>
                          <a:ea typeface="+mj-ea"/>
                        </a:rPr>
                        <a:t>―</a:t>
                      </a:r>
                      <a:endParaRPr kumimoji="1" lang="ja-JP" altLang="en-US" sz="2400" dirty="0">
                        <a:latin typeface="+mj-ea"/>
                        <a:ea typeface="+mj-ea"/>
                      </a:endParaRPr>
                    </a:p>
                  </a:txBody>
                  <a:tcPr>
                    <a:solidFill>
                      <a:srgbClr val="FFFF00"/>
                    </a:solidFill>
                  </a:tcPr>
                </a:tc>
                <a:tc hMerge="1">
                  <a:txBody>
                    <a:bodyPr/>
                    <a:lstStyle/>
                    <a:p>
                      <a:endParaRPr kumimoji="1" lang="ja-JP" altLang="en-US" sz="2400" b="1" dirty="0">
                        <a:solidFill>
                          <a:srgbClr val="FF0000"/>
                        </a:solidFill>
                        <a:latin typeface="+mj-ea"/>
                        <a:ea typeface="+mj-ea"/>
                      </a:endParaRPr>
                    </a:p>
                  </a:txBody>
                  <a:tcPr>
                    <a:solidFill>
                      <a:schemeClr val="accent1">
                        <a:lumMod val="20000"/>
                        <a:lumOff val="80000"/>
                      </a:schemeClr>
                    </a:solidFill>
                  </a:tcPr>
                </a:tc>
                <a:tc>
                  <a:txBody>
                    <a:bodyPr/>
                    <a:lstStyle/>
                    <a:p>
                      <a:r>
                        <a:rPr kumimoji="1" lang="en-US" altLang="ja-JP" sz="2400" b="1" dirty="0" smtClean="0">
                          <a:solidFill>
                            <a:srgbClr val="FF0000"/>
                          </a:solidFill>
                          <a:latin typeface="+mj-ea"/>
                          <a:ea typeface="+mj-ea"/>
                        </a:rPr>
                        <a:t>—</a:t>
                      </a:r>
                      <a:endParaRPr kumimoji="1" lang="ja-JP" altLang="en-US" sz="2400" b="1" dirty="0">
                        <a:solidFill>
                          <a:srgbClr val="FF0000"/>
                        </a:solidFill>
                        <a:latin typeface="+mj-ea"/>
                        <a:ea typeface="+mj-ea"/>
                      </a:endParaRPr>
                    </a:p>
                  </a:txBody>
                  <a:tcPr>
                    <a:solidFill>
                      <a:schemeClr val="accent1">
                        <a:lumMod val="20000"/>
                        <a:lumOff val="80000"/>
                      </a:schemeClr>
                    </a:solidFill>
                  </a:tcPr>
                </a:tc>
              </a:tr>
            </a:tbl>
          </a:graphicData>
        </a:graphic>
      </p:graphicFrame>
      <p:sp>
        <p:nvSpPr>
          <p:cNvPr id="5" name="正方形/長方形 4"/>
          <p:cNvSpPr/>
          <p:nvPr/>
        </p:nvSpPr>
        <p:spPr>
          <a:xfrm>
            <a:off x="851897" y="116632"/>
            <a:ext cx="8207696" cy="523220"/>
          </a:xfrm>
          <a:prstGeom prst="rect">
            <a:avLst/>
          </a:prstGeom>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現行相当以外の　通所型サービス</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資料１８頁抜粋　</a:t>
            </a:r>
            <a:r>
              <a:rPr lang="ja-JP" altLang="en-US" sz="2800" dirty="0" smtClean="0">
                <a:solidFill>
                  <a:srgbClr val="000000"/>
                </a:solidFill>
                <a:latin typeface="HGPｺﾞｼｯｸE" panose="020B0900000000000000" pitchFamily="50" charset="-128"/>
                <a:ea typeface="HGPｺﾞｼｯｸE" panose="020B0900000000000000" pitchFamily="50" charset="-128"/>
              </a:rPr>
              <a:t> </a:t>
            </a:r>
            <a:endParaRPr lang="ja-JP" altLang="en-US" sz="28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582392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60950013"/>
              </p:ext>
            </p:extLst>
          </p:nvPr>
        </p:nvGraphicFramePr>
        <p:xfrm>
          <a:off x="107503" y="764705"/>
          <a:ext cx="8856985" cy="5932994"/>
        </p:xfrm>
        <a:graphic>
          <a:graphicData uri="http://schemas.openxmlformats.org/drawingml/2006/table">
            <a:tbl>
              <a:tblPr firstRow="1" bandRow="1">
                <a:tableStyleId>{5C22544A-7EE6-4342-B048-85BDC9FD1C3A}</a:tableStyleId>
              </a:tblPr>
              <a:tblGrid>
                <a:gridCol w="1868905"/>
                <a:gridCol w="3819067"/>
                <a:gridCol w="3169013"/>
              </a:tblGrid>
              <a:tr h="550612">
                <a:tc>
                  <a:txBody>
                    <a:bodyPr/>
                    <a:lstStyle/>
                    <a:p>
                      <a:endParaRPr kumimoji="1" lang="ja-JP" altLang="en-US" sz="1800" b="0" dirty="0">
                        <a:solidFill>
                          <a:schemeClr val="tx1"/>
                        </a:solidFill>
                        <a:latin typeface="+mj-ea"/>
                        <a:ea typeface="+mj-ea"/>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baseline="0" dirty="0" smtClean="0">
                          <a:solidFill>
                            <a:srgbClr val="FF0000"/>
                          </a:solidFill>
                          <a:latin typeface="+mj-ea"/>
                          <a:ea typeface="+mn-ea"/>
                          <a:cs typeface="+mn-cs"/>
                        </a:rPr>
                        <a:t>Ⅱ</a:t>
                      </a:r>
                      <a:r>
                        <a:rPr kumimoji="1" lang="ja-JP" altLang="en-US" sz="2400" b="1" i="0" u="none" strike="noStrike" kern="1200" baseline="0" dirty="0" smtClean="0">
                          <a:solidFill>
                            <a:srgbClr val="FF0000"/>
                          </a:solidFill>
                          <a:latin typeface="+mj-ea"/>
                          <a:ea typeface="+mn-ea"/>
                          <a:cs typeface="+mn-cs"/>
                        </a:rPr>
                        <a:t>基準緩和通所サービス</a:t>
                      </a:r>
                      <a:endParaRPr kumimoji="1" lang="zh-TW" altLang="en-US" sz="2400" b="1" i="0" u="none" strike="noStrike" kern="1200" baseline="0" dirty="0" smtClean="0">
                        <a:solidFill>
                          <a:srgbClr val="FF0000"/>
                        </a:solidFill>
                        <a:latin typeface="+mj-ea"/>
                        <a:ea typeface="+mn-ea"/>
                        <a:cs typeface="+mn-cs"/>
                      </a:endParaRPr>
                    </a:p>
                    <a:p>
                      <a:endParaRPr kumimoji="1" lang="zh-TW" altLang="en-US" sz="2400" b="1" i="0" u="none" strike="noStrike" kern="1200" baseline="0" dirty="0" smtClean="0">
                        <a:solidFill>
                          <a:srgbClr val="FF0000"/>
                        </a:solidFill>
                        <a:latin typeface="+mj-ea"/>
                        <a:ea typeface="+mj-ea"/>
                        <a:cs typeface="+mn-cs"/>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baseline="0" dirty="0" smtClean="0">
                          <a:solidFill>
                            <a:srgbClr val="FF0000"/>
                          </a:solidFill>
                          <a:latin typeface="+mj-ea"/>
                          <a:ea typeface="+mn-ea"/>
                          <a:cs typeface="+mn-cs"/>
                        </a:rPr>
                        <a:t>Ⅲ</a:t>
                      </a:r>
                      <a:r>
                        <a:rPr kumimoji="1" lang="ja-JP" altLang="en-US" sz="2400" b="1" i="0" u="none" strike="noStrike" kern="1200" baseline="0" dirty="0" smtClean="0">
                          <a:solidFill>
                            <a:srgbClr val="FF0000"/>
                          </a:solidFill>
                          <a:latin typeface="+mj-ea"/>
                          <a:ea typeface="+mn-ea"/>
                          <a:cs typeface="+mn-cs"/>
                        </a:rPr>
                        <a:t>短期集中通所サービス</a:t>
                      </a:r>
                      <a:endParaRPr kumimoji="1" lang="zh-TW" altLang="en-US" sz="2400" b="1" i="0" u="none" strike="noStrike" kern="1200" baseline="0" dirty="0" smtClean="0">
                        <a:solidFill>
                          <a:srgbClr val="FF0000"/>
                        </a:solidFill>
                        <a:latin typeface="+mj-ea"/>
                        <a:ea typeface="+mn-ea"/>
                        <a:cs typeface="+mn-cs"/>
                      </a:endParaRPr>
                    </a:p>
                  </a:txBody>
                  <a:tcPr>
                    <a:solidFill>
                      <a:schemeClr val="accent1">
                        <a:lumMod val="20000"/>
                        <a:lumOff val="80000"/>
                      </a:schemeClr>
                    </a:solidFill>
                  </a:tcPr>
                </a:tc>
              </a:tr>
              <a:tr h="1080831">
                <a:tc>
                  <a:txBody>
                    <a:bodyPr/>
                    <a:lstStyle/>
                    <a:p>
                      <a:r>
                        <a:rPr kumimoji="1" lang="ja-JP" altLang="en-US" sz="2400" b="1" dirty="0" smtClean="0">
                          <a:solidFill>
                            <a:schemeClr val="tx1"/>
                          </a:solidFill>
                          <a:latin typeface="+mj-ea"/>
                          <a:ea typeface="+mj-ea"/>
                        </a:rPr>
                        <a:t>運営</a:t>
                      </a:r>
                      <a:endParaRPr kumimoji="1" lang="ja-JP" altLang="en-US" sz="2400" b="1" dirty="0">
                        <a:solidFill>
                          <a:schemeClr val="tx1"/>
                        </a:solidFill>
                        <a:latin typeface="+mj-ea"/>
                        <a:ea typeface="+mj-ea"/>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rgbClr val="FF0000"/>
                          </a:solidFill>
                          <a:latin typeface="+mj-ea"/>
                          <a:ea typeface="+mj-ea"/>
                          <a:cs typeface="+mn-cs"/>
                        </a:rPr>
                        <a:t>・簡易な個別サービス計画の作成</a:t>
                      </a:r>
                      <a:endParaRPr kumimoji="1" lang="en-US" altLang="ja-JP" sz="1800" b="0" i="0" u="none" strike="noStrike" kern="1200" baseline="0" dirty="0" smtClean="0">
                        <a:solidFill>
                          <a:srgbClr val="FF0000"/>
                        </a:solidFill>
                        <a:latin typeface="+mj-ea"/>
                        <a:ea typeface="+mj-ea"/>
                        <a:cs typeface="+mn-cs"/>
                      </a:endParaRPr>
                    </a:p>
                    <a:p>
                      <a:r>
                        <a:rPr kumimoji="1" lang="ja-JP" altLang="en-US" sz="1800" b="0" i="0" u="none" strike="noStrike" kern="1200" baseline="0" dirty="0" smtClean="0">
                          <a:solidFill>
                            <a:schemeClr val="tx1"/>
                          </a:solidFill>
                          <a:latin typeface="+mj-ea"/>
                          <a:ea typeface="+mj-ea"/>
                          <a:cs typeface="+mn-cs"/>
                        </a:rPr>
                        <a:t>・提供拒否の禁止</a:t>
                      </a:r>
                      <a:endParaRPr kumimoji="1" lang="en-US" altLang="ja-JP" sz="1800" b="0" i="0" u="none" strike="noStrike" kern="1200" baseline="0" dirty="0" smtClean="0">
                        <a:solidFill>
                          <a:schemeClr val="tx1"/>
                        </a:solidFill>
                        <a:latin typeface="+mj-ea"/>
                        <a:ea typeface="+mj-ea"/>
                        <a:cs typeface="+mn-cs"/>
                      </a:endParaRPr>
                    </a:p>
                    <a:p>
                      <a:r>
                        <a:rPr kumimoji="1" lang="ja-JP" altLang="en-US" sz="1800" b="0" i="0" u="none" strike="noStrike" kern="1200" baseline="0" dirty="0" smtClean="0">
                          <a:solidFill>
                            <a:schemeClr val="tx1"/>
                          </a:solidFill>
                          <a:latin typeface="+mj-ea"/>
                          <a:ea typeface="+mj-ea"/>
                          <a:cs typeface="+mn-cs"/>
                        </a:rPr>
                        <a:t>・従事者の健康状態の管理</a:t>
                      </a:r>
                      <a:endParaRPr kumimoji="1" lang="en-US" altLang="ja-JP" sz="1800" b="0" i="0" u="none" strike="noStrike" kern="1200" baseline="0" dirty="0" smtClean="0">
                        <a:solidFill>
                          <a:schemeClr val="tx1"/>
                        </a:solidFill>
                        <a:latin typeface="+mj-ea"/>
                        <a:ea typeface="+mj-ea"/>
                        <a:cs typeface="+mn-cs"/>
                      </a:endParaRPr>
                    </a:p>
                    <a:p>
                      <a:r>
                        <a:rPr kumimoji="1" lang="ja-JP" altLang="en-US" sz="1800" b="0" i="0" u="none" strike="noStrike" kern="1200" baseline="0" dirty="0" smtClean="0">
                          <a:solidFill>
                            <a:schemeClr val="tx1"/>
                          </a:solidFill>
                          <a:latin typeface="+mj-ea"/>
                          <a:ea typeface="+mj-ea"/>
                          <a:cs typeface="+mn-cs"/>
                        </a:rPr>
                        <a:t>・秘密保持、事故発生時の対応　など</a:t>
                      </a:r>
                      <a:endParaRPr kumimoji="1" lang="zh-TW" altLang="en-US" sz="1800" b="0" i="0" u="none" strike="noStrike" kern="1200" baseline="0" dirty="0" smtClean="0">
                        <a:solidFill>
                          <a:schemeClr val="tx1"/>
                        </a:solidFill>
                        <a:latin typeface="+mj-ea"/>
                        <a:ea typeface="+mj-ea"/>
                        <a:cs typeface="+mn-cs"/>
                      </a:endParaRPr>
                    </a:p>
                  </a:txBody>
                  <a:tcPr>
                    <a:solidFill>
                      <a:srgbClr val="FFFF00"/>
                    </a:solidFill>
                  </a:tcPr>
                </a:tc>
                <a:tc>
                  <a:txBody>
                    <a:bodyPr/>
                    <a:lstStyle/>
                    <a:p>
                      <a:r>
                        <a:rPr kumimoji="1" lang="ja-JP" altLang="en-US" sz="2000" b="0" i="0" u="none" strike="noStrike" kern="1200" baseline="0" dirty="0" smtClean="0">
                          <a:solidFill>
                            <a:schemeClr val="tx1"/>
                          </a:solidFill>
                          <a:latin typeface="+mj-ea"/>
                          <a:ea typeface="+mj-ea"/>
                          <a:cs typeface="+mn-cs"/>
                        </a:rPr>
                        <a:t>・個別サービス計画の作成</a:t>
                      </a:r>
                      <a:endParaRPr kumimoji="1" lang="en-US" altLang="ja-JP" sz="2000" b="0" i="0" u="none" strike="noStrike" kern="1200" baseline="0" dirty="0" smtClean="0">
                        <a:solidFill>
                          <a:schemeClr val="tx1"/>
                        </a:solidFill>
                        <a:latin typeface="+mj-ea"/>
                        <a:ea typeface="+mj-ea"/>
                        <a:cs typeface="+mn-cs"/>
                      </a:endParaRPr>
                    </a:p>
                    <a:p>
                      <a:r>
                        <a:rPr kumimoji="1" lang="ja-JP" altLang="en-US" sz="2000" b="0" i="0" u="none" strike="noStrike" kern="1200" baseline="0" dirty="0" smtClean="0">
                          <a:solidFill>
                            <a:schemeClr val="tx1"/>
                          </a:solidFill>
                          <a:latin typeface="+mj-ea"/>
                          <a:ea typeface="+mj-ea"/>
                          <a:cs typeface="+mn-cs"/>
                        </a:rPr>
                        <a:t>・提供拒否の禁止</a:t>
                      </a:r>
                      <a:endParaRPr kumimoji="1" lang="en-US" altLang="ja-JP" sz="2000" b="0" i="0" u="none" strike="noStrike" kern="1200" baseline="0" dirty="0" smtClean="0">
                        <a:solidFill>
                          <a:schemeClr val="tx1"/>
                        </a:solidFill>
                        <a:latin typeface="+mj-ea"/>
                        <a:ea typeface="+mj-ea"/>
                        <a:cs typeface="+mn-cs"/>
                      </a:endParaRPr>
                    </a:p>
                    <a:p>
                      <a:r>
                        <a:rPr kumimoji="1" lang="ja-JP" altLang="en-US" sz="2000" b="0" i="0" u="none" strike="noStrike" kern="1200" baseline="0" dirty="0" smtClean="0">
                          <a:solidFill>
                            <a:schemeClr val="tx1"/>
                          </a:solidFill>
                          <a:latin typeface="+mj-ea"/>
                          <a:ea typeface="+mj-ea"/>
                          <a:cs typeface="+mn-cs"/>
                        </a:rPr>
                        <a:t>・従業者の健康状態の管理</a:t>
                      </a:r>
                      <a:endParaRPr kumimoji="1" lang="en-US" altLang="ja-JP" sz="2000" b="0" i="0" u="none" strike="noStrike" kern="1200" baseline="0" dirty="0" smtClean="0">
                        <a:solidFill>
                          <a:schemeClr val="tx1"/>
                        </a:solidFill>
                        <a:latin typeface="+mj-ea"/>
                        <a:ea typeface="+mj-ea"/>
                        <a:cs typeface="+mn-cs"/>
                      </a:endParaRPr>
                    </a:p>
                    <a:p>
                      <a:r>
                        <a:rPr kumimoji="1" lang="ja-JP" altLang="en-US" sz="2000" b="0" i="0" u="none" strike="noStrike" kern="1200" baseline="0" dirty="0" smtClean="0">
                          <a:solidFill>
                            <a:schemeClr val="tx1"/>
                          </a:solidFill>
                          <a:latin typeface="+mj-ea"/>
                          <a:ea typeface="+mj-ea"/>
                          <a:cs typeface="+mn-cs"/>
                        </a:rPr>
                        <a:t>・秘密保持、事故発生時の対応　など</a:t>
                      </a:r>
                      <a:endParaRPr kumimoji="1" lang="zh-TW" altLang="en-US" sz="20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r>
              <a:tr h="917687">
                <a:tc>
                  <a:txBody>
                    <a:bodyPr/>
                    <a:lstStyle/>
                    <a:p>
                      <a:r>
                        <a:rPr kumimoji="1" lang="ja-JP" altLang="en-US" sz="2400" b="1" dirty="0" smtClean="0">
                          <a:latin typeface="+mj-ea"/>
                          <a:ea typeface="+mj-ea"/>
                        </a:rPr>
                        <a:t>報酬</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2800" dirty="0" smtClean="0">
                          <a:solidFill>
                            <a:srgbClr val="FF0000"/>
                          </a:solidFill>
                          <a:latin typeface="+mj-ea"/>
                          <a:ea typeface="+mj-ea"/>
                        </a:rPr>
                        <a:t>現行相当の７５％</a:t>
                      </a:r>
                      <a:endParaRPr kumimoji="1" lang="en-US" altLang="ja-JP" sz="2800" dirty="0" smtClean="0">
                        <a:solidFill>
                          <a:srgbClr val="FF0000"/>
                        </a:solidFill>
                        <a:latin typeface="+mj-ea"/>
                        <a:ea typeface="+mj-ea"/>
                      </a:endParaRPr>
                    </a:p>
                    <a:p>
                      <a:r>
                        <a:rPr kumimoji="1" lang="ja-JP" altLang="en-US" sz="2800" dirty="0" smtClean="0">
                          <a:solidFill>
                            <a:srgbClr val="FF0000"/>
                          </a:solidFill>
                          <a:latin typeface="+mj-ea"/>
                          <a:ea typeface="+mj-ea"/>
                        </a:rPr>
                        <a:t>（１回２</a:t>
                      </a:r>
                      <a:r>
                        <a:rPr kumimoji="1" lang="en-US" altLang="ja-JP" sz="2800" dirty="0" smtClean="0">
                          <a:solidFill>
                            <a:srgbClr val="FF0000"/>
                          </a:solidFill>
                          <a:latin typeface="+mj-ea"/>
                          <a:ea typeface="+mj-ea"/>
                        </a:rPr>
                        <a:t>,</a:t>
                      </a:r>
                      <a:r>
                        <a:rPr kumimoji="1" lang="ja-JP" altLang="en-US" sz="2800" dirty="0" smtClean="0">
                          <a:solidFill>
                            <a:srgbClr val="FF0000"/>
                          </a:solidFill>
                          <a:latin typeface="+mj-ea"/>
                          <a:ea typeface="+mj-ea"/>
                        </a:rPr>
                        <a:t>９６７円程度加算含む）</a:t>
                      </a:r>
                      <a:endParaRPr kumimoji="1" lang="ja-JP" altLang="en-US" sz="2800" dirty="0">
                        <a:solidFill>
                          <a:srgbClr val="FF0000"/>
                        </a:solidFill>
                        <a:latin typeface="+mj-ea"/>
                        <a:ea typeface="+mj-ea"/>
                      </a:endParaRPr>
                    </a:p>
                  </a:txBody>
                  <a:tcPr>
                    <a:solidFill>
                      <a:srgbClr val="FFFF00"/>
                    </a:solidFill>
                  </a:tcPr>
                </a:tc>
                <a:tc>
                  <a:txBody>
                    <a:bodyPr/>
                    <a:lstStyle/>
                    <a:p>
                      <a:r>
                        <a:rPr kumimoji="1" lang="ja-JP" altLang="en-US" sz="3200" dirty="0" smtClean="0">
                          <a:solidFill>
                            <a:srgbClr val="FF0000"/>
                          </a:solidFill>
                          <a:latin typeface="+mj-ea"/>
                          <a:ea typeface="+mj-ea"/>
                        </a:rPr>
                        <a:t>１回</a:t>
                      </a:r>
                      <a:r>
                        <a:rPr kumimoji="1" lang="en-US" altLang="ja-JP" sz="3200" dirty="0" smtClean="0">
                          <a:solidFill>
                            <a:srgbClr val="FF0000"/>
                          </a:solidFill>
                          <a:latin typeface="+mj-ea"/>
                          <a:ea typeface="+mj-ea"/>
                        </a:rPr>
                        <a:t>2,476</a:t>
                      </a:r>
                      <a:r>
                        <a:rPr kumimoji="1" lang="ja-JP" altLang="en-US" sz="3200" dirty="0" smtClean="0">
                          <a:solidFill>
                            <a:srgbClr val="FF0000"/>
                          </a:solidFill>
                          <a:latin typeface="+mj-ea"/>
                          <a:ea typeface="+mj-ea"/>
                        </a:rPr>
                        <a:t>円</a:t>
                      </a:r>
                      <a:endParaRPr kumimoji="1" lang="ja-JP" altLang="en-US" sz="3200" dirty="0">
                        <a:solidFill>
                          <a:srgbClr val="FF0000"/>
                        </a:solidFill>
                        <a:latin typeface="+mj-ea"/>
                        <a:ea typeface="+mj-ea"/>
                      </a:endParaRPr>
                    </a:p>
                  </a:txBody>
                  <a:tcPr>
                    <a:solidFill>
                      <a:schemeClr val="accent1">
                        <a:lumMod val="20000"/>
                        <a:lumOff val="80000"/>
                      </a:schemeClr>
                    </a:solidFill>
                  </a:tcPr>
                </a:tc>
              </a:tr>
              <a:tr h="550612">
                <a:tc>
                  <a:txBody>
                    <a:bodyPr/>
                    <a:lstStyle/>
                    <a:p>
                      <a:r>
                        <a:rPr kumimoji="1" lang="ja-JP" altLang="en-US" sz="2400" b="1" dirty="0" smtClean="0">
                          <a:latin typeface="+mj-ea"/>
                          <a:ea typeface="+mj-ea"/>
                        </a:rPr>
                        <a:t>利用者負担</a:t>
                      </a:r>
                      <a:endParaRPr kumimoji="1" lang="ja-JP" altLang="en-US" sz="2400" b="1" dirty="0">
                        <a:latin typeface="+mj-ea"/>
                        <a:ea typeface="+mj-ea"/>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介護給付と同じ（所得に応じて</a:t>
                      </a:r>
                      <a:r>
                        <a:rPr kumimoji="1" lang="en-US" altLang="ja-JP"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1</a:t>
                      </a:r>
                      <a:r>
                        <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割または</a:t>
                      </a:r>
                      <a:r>
                        <a:rPr kumimoji="1" lang="en-US" altLang="ja-JP"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2</a:t>
                      </a:r>
                      <a:r>
                        <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割）</a:t>
                      </a:r>
                      <a:endParaRPr kumimoji="1" lang="ja-JP" altLang="en-US" sz="2400" b="1"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所得に応じ、</a:t>
                      </a:r>
                      <a:r>
                        <a:rPr kumimoji="1" lang="en-US" altLang="ja-JP"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1</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回</a:t>
                      </a:r>
                      <a:r>
                        <a:rPr kumimoji="1" lang="en-US" altLang="ja-JP"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400</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円または</a:t>
                      </a:r>
                      <a:r>
                        <a:rPr kumimoji="1" lang="en-US" altLang="ja-JP"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800</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円</a:t>
                      </a:r>
                      <a:endPar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txBody>
                  <a:tcPr>
                    <a:solidFill>
                      <a:schemeClr val="accent1">
                        <a:lumMod val="20000"/>
                        <a:lumOff val="80000"/>
                      </a:schemeClr>
                    </a:solidFill>
                  </a:tcPr>
                </a:tc>
              </a:tr>
              <a:tr h="305896">
                <a:tc>
                  <a:txBody>
                    <a:bodyPr/>
                    <a:lstStyle/>
                    <a:p>
                      <a:r>
                        <a:rPr kumimoji="1" lang="ja-JP" altLang="en-US" sz="2400" b="1" dirty="0" smtClean="0">
                          <a:latin typeface="+mj-ea"/>
                          <a:ea typeface="+mj-ea"/>
                        </a:rPr>
                        <a:t>限度額管理</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2400" b="1" i="0" u="none" strike="noStrike" kern="1200" baseline="0" dirty="0" smtClean="0">
                          <a:solidFill>
                            <a:schemeClr val="dk1"/>
                          </a:solidFill>
                          <a:latin typeface="+mj-ea"/>
                          <a:ea typeface="+mj-ea"/>
                          <a:cs typeface="+mn-cs"/>
                        </a:rPr>
                        <a:t>あり</a:t>
                      </a:r>
                      <a:endParaRPr kumimoji="1" lang="ja-JP" altLang="en-US" sz="2400" b="1" i="0" u="none" strike="noStrike" kern="1200" baseline="0" dirty="0" smtClean="0">
                        <a:solidFill>
                          <a:schemeClr val="dk1"/>
                        </a:solidFill>
                        <a:latin typeface="+mj-ea"/>
                        <a:ea typeface="+mj-ea"/>
                        <a:cs typeface="+mn-cs"/>
                      </a:endParaRPr>
                    </a:p>
                  </a:txBody>
                  <a:tcPr>
                    <a:solidFill>
                      <a:srgbClr val="FFFF00"/>
                    </a:solidFill>
                  </a:tcPr>
                </a:tc>
                <a:tc>
                  <a:txBody>
                    <a:bodyPr/>
                    <a:lstStyle/>
                    <a:p>
                      <a:r>
                        <a:rPr kumimoji="1" lang="ja-JP" altLang="en-US" sz="2400" b="1" i="0" u="none" strike="noStrike" kern="1200" baseline="0" dirty="0" smtClean="0">
                          <a:solidFill>
                            <a:srgbClr val="FF0000"/>
                          </a:solidFill>
                          <a:latin typeface="+mj-ea"/>
                          <a:ea typeface="+mj-ea"/>
                          <a:cs typeface="+mn-cs"/>
                        </a:rPr>
                        <a:t>なし</a:t>
                      </a:r>
                      <a:endParaRPr kumimoji="1" lang="en-US" altLang="ja-JP" sz="2400" b="1" i="0" u="none" strike="noStrike" kern="1200" baseline="0" dirty="0" smtClean="0">
                        <a:solidFill>
                          <a:srgbClr val="FF0000"/>
                        </a:solidFill>
                        <a:latin typeface="+mj-ea"/>
                        <a:ea typeface="+mj-ea"/>
                        <a:cs typeface="+mn-cs"/>
                      </a:endParaRPr>
                    </a:p>
                  </a:txBody>
                  <a:tcPr>
                    <a:solidFill>
                      <a:schemeClr val="accent1">
                        <a:lumMod val="20000"/>
                        <a:lumOff val="80000"/>
                      </a:schemeClr>
                    </a:solidFill>
                  </a:tcPr>
                </a:tc>
              </a:tr>
              <a:tr h="842834">
                <a:tc>
                  <a:txBody>
                    <a:bodyPr/>
                    <a:lstStyle/>
                    <a:p>
                      <a:r>
                        <a:rPr kumimoji="1" lang="ja-JP" altLang="en-US" sz="2400" b="1" dirty="0" smtClean="0">
                          <a:latin typeface="+mj-ea"/>
                          <a:ea typeface="+mj-ea"/>
                        </a:rPr>
                        <a:t>請求・支払い</a:t>
                      </a:r>
                      <a:endParaRPr kumimoji="1" lang="ja-JP" altLang="en-US" sz="2400" b="1" dirty="0">
                        <a:latin typeface="+mj-ea"/>
                        <a:ea typeface="+mj-ea"/>
                      </a:endParaRPr>
                    </a:p>
                  </a:txBody>
                  <a:tcPr>
                    <a:solidFill>
                      <a:schemeClr val="accent6">
                        <a:lumMod val="40000"/>
                        <a:lumOff val="60000"/>
                      </a:schemeClr>
                    </a:solidFill>
                  </a:tcPr>
                </a:tc>
                <a:tc>
                  <a:txBody>
                    <a:bodyPr/>
                    <a:lstStyle/>
                    <a:p>
                      <a:r>
                        <a:rPr kumimoji="1" lang="ja-JP" altLang="en-US" sz="2400" b="1" dirty="0" smtClean="0">
                          <a:solidFill>
                            <a:schemeClr val="tx1"/>
                          </a:solidFill>
                          <a:latin typeface="+mj-ea"/>
                          <a:ea typeface="+mj-ea"/>
                        </a:rPr>
                        <a:t>国保連経由で審査・支払い</a:t>
                      </a:r>
                      <a:endParaRPr kumimoji="1" lang="ja-JP" altLang="en-US" sz="2400" b="1" dirty="0">
                        <a:solidFill>
                          <a:schemeClr val="tx1"/>
                        </a:solidFill>
                        <a:latin typeface="+mj-ea"/>
                        <a:ea typeface="+mj-ea"/>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rgbClr val="FF0000"/>
                          </a:solidFill>
                          <a:latin typeface="+mj-ea"/>
                          <a:ea typeface="+mn-ea"/>
                          <a:cs typeface="+mn-cs"/>
                        </a:rPr>
                        <a:t>市で審査・支払い</a:t>
                      </a:r>
                      <a:endParaRPr kumimoji="1" lang="ja-JP" altLang="en-US" sz="2000" b="1" dirty="0" smtClean="0">
                        <a:solidFill>
                          <a:schemeClr val="tx1"/>
                        </a:solidFill>
                        <a:latin typeface="+mj-ea"/>
                        <a:ea typeface="+mj-ea"/>
                      </a:endParaRPr>
                    </a:p>
                  </a:txBody>
                  <a:tcPr>
                    <a:solidFill>
                      <a:schemeClr val="accent1">
                        <a:lumMod val="20000"/>
                        <a:lumOff val="80000"/>
                      </a:schemeClr>
                    </a:solidFill>
                  </a:tcPr>
                </a:tc>
              </a:tr>
            </a:tbl>
          </a:graphicData>
        </a:graphic>
      </p:graphicFrame>
      <p:sp>
        <p:nvSpPr>
          <p:cNvPr id="5" name="正方形/長方形 4"/>
          <p:cNvSpPr/>
          <p:nvPr/>
        </p:nvSpPr>
        <p:spPr>
          <a:xfrm>
            <a:off x="851897" y="116632"/>
            <a:ext cx="8172430" cy="523220"/>
          </a:xfrm>
          <a:prstGeom prst="rect">
            <a:avLst/>
          </a:prstGeom>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現行相当以外の　通所型サービス</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資料１</a:t>
            </a:r>
            <a:r>
              <a:rPr lang="en-US" altLang="ja-JP" sz="2800" dirty="0" smtClean="0">
                <a:solidFill>
                  <a:srgbClr val="000000"/>
                </a:solidFill>
                <a:latin typeface="HGPｺﾞｼｯｸE" panose="020B0900000000000000" pitchFamily="50" charset="-128"/>
                <a:ea typeface="HGPｺﾞｼｯｸE" panose="020B0900000000000000" pitchFamily="50" charset="-128"/>
              </a:rPr>
              <a:t>8</a:t>
            </a:r>
            <a:r>
              <a:rPr lang="ja-JP" altLang="en-US" sz="2800" dirty="0" smtClean="0">
                <a:solidFill>
                  <a:srgbClr val="000000"/>
                </a:solidFill>
                <a:latin typeface="HGPｺﾞｼｯｸE" panose="020B0900000000000000" pitchFamily="50" charset="-128"/>
                <a:ea typeface="HGPｺﾞｼｯｸE" panose="020B0900000000000000" pitchFamily="50" charset="-128"/>
              </a:rPr>
              <a:t>頁抜粋　</a:t>
            </a:r>
            <a:r>
              <a:rPr lang="ja-JP" altLang="en-US" sz="2800" dirty="0" smtClean="0">
                <a:solidFill>
                  <a:srgbClr val="000000"/>
                </a:solidFill>
                <a:latin typeface="HGPｺﾞｼｯｸE" panose="020B0900000000000000" pitchFamily="50" charset="-128"/>
                <a:ea typeface="HGPｺﾞｼｯｸE" panose="020B0900000000000000" pitchFamily="50" charset="-128"/>
              </a:rPr>
              <a:t> </a:t>
            </a:r>
            <a:endParaRPr lang="ja-JP" altLang="en-US" sz="28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709585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1" y="989012"/>
            <a:ext cx="8892480" cy="5176291"/>
          </a:xfrm>
        </p:spPr>
        <p:txBody>
          <a:bodyPr/>
          <a:lstStyle/>
          <a:p>
            <a:pPr marL="0" indent="0">
              <a:buNone/>
            </a:pPr>
            <a:r>
              <a:rPr lang="en-US" altLang="ja-JP" sz="3600" dirty="0" smtClean="0"/>
              <a:t>【</a:t>
            </a:r>
            <a:r>
              <a:rPr lang="ja-JP" altLang="en-US" sz="3600" dirty="0" smtClean="0"/>
              <a:t>通所型</a:t>
            </a:r>
            <a:r>
              <a:rPr lang="en-US" altLang="ja-JP" sz="3600" dirty="0" smtClean="0"/>
              <a:t>】</a:t>
            </a:r>
            <a:r>
              <a:rPr lang="ja-JP" altLang="en-US" sz="3600" dirty="0" smtClean="0"/>
              <a:t>　１７頁</a:t>
            </a:r>
            <a:endParaRPr lang="en-US" altLang="ja-JP" sz="3600" dirty="0" smtClean="0"/>
          </a:p>
          <a:p>
            <a:pPr marL="0" indent="0">
              <a:buNone/>
            </a:pPr>
            <a:r>
              <a:rPr lang="ja-JP" altLang="en-US" sz="4400" dirty="0" smtClean="0"/>
              <a:t>　通所介護事業所が併設して実施する場合</a:t>
            </a:r>
            <a:r>
              <a:rPr lang="ja-JP" altLang="en-US" sz="4400" dirty="0" smtClean="0"/>
              <a:t>、</a:t>
            </a:r>
            <a:r>
              <a:rPr lang="ja-JP" altLang="en-US" sz="4400" dirty="0" smtClean="0">
                <a:solidFill>
                  <a:srgbClr val="FF0000"/>
                </a:solidFill>
              </a:rPr>
              <a:t>基準緩和にならないため、通所介護事業所の</a:t>
            </a:r>
            <a:r>
              <a:rPr lang="ja-JP" altLang="en-US" sz="4400" u="sng" dirty="0" smtClean="0">
                <a:solidFill>
                  <a:srgbClr val="FF0000"/>
                </a:solidFill>
              </a:rPr>
              <a:t>参入は想定していない</a:t>
            </a:r>
            <a:r>
              <a:rPr lang="ja-JP" altLang="en-US" sz="4400" dirty="0" smtClean="0"/>
              <a:t>。・・・</a:t>
            </a:r>
            <a:endParaRPr lang="en-US" altLang="ja-JP" sz="4400" dirty="0" smtClean="0"/>
          </a:p>
          <a:p>
            <a:pPr marL="0" indent="0">
              <a:buNone/>
            </a:pPr>
            <a:r>
              <a:rPr lang="ja-JP" altLang="en-US" sz="4400" dirty="0" smtClean="0"/>
              <a:t>・介護人材不足が深刻化してからの対応では遅いため、移行当初からの実施</a:t>
            </a:r>
            <a:endParaRPr lang="en-US" altLang="ja-JP" sz="4400" dirty="0" smtClean="0"/>
          </a:p>
        </p:txBody>
      </p:sp>
      <p:sp>
        <p:nvSpPr>
          <p:cNvPr id="3" name="テキスト ボックス 2"/>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基準緩和型サービス→参入主体の見通しは？</a:t>
            </a:r>
            <a:endParaRPr lang="ja-JP" altLang="en-US" sz="3200" u="sng" dirty="0"/>
          </a:p>
        </p:txBody>
      </p:sp>
      <p:sp>
        <p:nvSpPr>
          <p:cNvPr id="5" name="角丸四角形 4"/>
          <p:cNvSpPr/>
          <p:nvPr/>
        </p:nvSpPr>
        <p:spPr>
          <a:xfrm>
            <a:off x="1115616" y="6453336"/>
            <a:ext cx="6696744" cy="404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２０１６年２月２２日</a:t>
            </a:r>
            <a:r>
              <a:rPr lang="ja-JP" altLang="en-US" sz="2000" b="1" dirty="0" smtClean="0">
                <a:solidFill>
                  <a:srgbClr val="FF0000"/>
                </a:solidFill>
              </a:rPr>
              <a:t>　</a:t>
            </a:r>
            <a:r>
              <a:rPr lang="ja-JP" altLang="en-US" sz="2000" b="1" dirty="0" smtClean="0">
                <a:solidFill>
                  <a:srgbClr val="FF0000"/>
                </a:solidFill>
              </a:rPr>
              <a:t>堺市高齢施策推進課提供資料</a:t>
            </a:r>
            <a:endParaRPr lang="ja-JP" altLang="en-US" sz="2000" b="1" dirty="0">
              <a:solidFill>
                <a:srgbClr val="FF0000"/>
              </a:solidFill>
            </a:endParaRPr>
          </a:p>
        </p:txBody>
      </p:sp>
    </p:spTree>
    <p:extLst>
      <p:ext uri="{BB962C8B-B14F-4D97-AF65-F5344CB8AC3E}">
        <p14:creationId xmlns:p14="http://schemas.microsoft.com/office/powerpoint/2010/main" val="1913613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1" y="989012"/>
            <a:ext cx="8892480" cy="5176291"/>
          </a:xfrm>
        </p:spPr>
        <p:txBody>
          <a:bodyPr/>
          <a:lstStyle/>
          <a:p>
            <a:pPr marL="0" indent="0">
              <a:buNone/>
            </a:pPr>
            <a:r>
              <a:rPr lang="ja-JP" altLang="en-US" sz="4000" dirty="0" smtClean="0"/>
              <a:t>質問）基準緩和は、</a:t>
            </a:r>
            <a:r>
              <a:rPr lang="ja-JP" altLang="ja-JP" sz="4000" dirty="0" smtClean="0"/>
              <a:t>どの</a:t>
            </a:r>
            <a:r>
              <a:rPr lang="ja-JP" altLang="ja-JP" sz="4000" dirty="0"/>
              <a:t>ような事業者をどの程度見込んでいるの</a:t>
            </a:r>
            <a:r>
              <a:rPr lang="ja-JP" altLang="ja-JP" sz="4000" dirty="0" smtClean="0"/>
              <a:t>か</a:t>
            </a:r>
            <a:endParaRPr lang="en-US" altLang="ja-JP" sz="4000" dirty="0" smtClean="0"/>
          </a:p>
          <a:p>
            <a:pPr marL="0" indent="0">
              <a:buNone/>
            </a:pPr>
            <a:r>
              <a:rPr lang="ja-JP" altLang="en-US" sz="4400" dirty="0" smtClean="0"/>
              <a:t>説明）</a:t>
            </a:r>
            <a:r>
              <a:rPr lang="ja-JP" altLang="ja-JP" sz="4400" dirty="0" smtClean="0"/>
              <a:t>参入</a:t>
            </a:r>
            <a:r>
              <a:rPr lang="ja-JP" altLang="ja-JP" sz="4400" dirty="0"/>
              <a:t>意向</a:t>
            </a:r>
            <a:r>
              <a:rPr lang="ja-JP" altLang="ja-JP" sz="4400" dirty="0" smtClean="0"/>
              <a:t>は通所</a:t>
            </a:r>
            <a:r>
              <a:rPr lang="ja-JP" altLang="ja-JP" sz="4400" dirty="0"/>
              <a:t>介護事業所の調査しかしていない</a:t>
            </a:r>
            <a:r>
              <a:rPr lang="ja-JP" altLang="ja-JP" sz="4400" dirty="0" smtClean="0"/>
              <a:t>。</a:t>
            </a:r>
            <a:r>
              <a:rPr lang="en-US" altLang="ja-JP" sz="4400" dirty="0" smtClean="0">
                <a:solidFill>
                  <a:srgbClr val="FF0000"/>
                </a:solidFill>
              </a:rPr>
              <a:t>NPO</a:t>
            </a:r>
            <a:r>
              <a:rPr lang="ja-JP" altLang="ja-JP" sz="4400" dirty="0">
                <a:solidFill>
                  <a:srgbClr val="FF0000"/>
                </a:solidFill>
              </a:rPr>
              <a:t>で５つくらいが興味</a:t>
            </a:r>
            <a:r>
              <a:rPr lang="ja-JP" altLang="ja-JP" sz="4400" dirty="0"/>
              <a:t>を示して</a:t>
            </a:r>
            <a:r>
              <a:rPr lang="ja-JP" altLang="ja-JP" sz="4400" dirty="0" smtClean="0"/>
              <a:t>いる</a:t>
            </a:r>
            <a:r>
              <a:rPr lang="ja-JP" altLang="en-US" sz="4400" dirty="0" smtClean="0"/>
              <a:t>。</a:t>
            </a:r>
            <a:endParaRPr lang="en-US" altLang="ja-JP" sz="4400" dirty="0"/>
          </a:p>
          <a:p>
            <a:pPr marL="0" indent="0">
              <a:buNone/>
            </a:pPr>
            <a:r>
              <a:rPr lang="ja-JP" altLang="ja-JP" sz="4400" dirty="0" smtClean="0"/>
              <a:t>既存</a:t>
            </a:r>
            <a:r>
              <a:rPr lang="ja-JP" altLang="ja-JP" sz="4400" dirty="0"/>
              <a:t>事業所も</a:t>
            </a:r>
            <a:r>
              <a:rPr lang="ja-JP" altLang="ja-JP" sz="4400" dirty="0">
                <a:solidFill>
                  <a:srgbClr val="FF0000"/>
                </a:solidFill>
              </a:rPr>
              <a:t>来るものは拒否しない</a:t>
            </a:r>
            <a:r>
              <a:rPr lang="ja-JP" altLang="ja-JP" sz="4400" dirty="0"/>
              <a:t>が、</a:t>
            </a:r>
            <a:r>
              <a:rPr lang="ja-JP" altLang="ja-JP" sz="4400" dirty="0">
                <a:solidFill>
                  <a:srgbClr val="FF0000"/>
                </a:solidFill>
              </a:rPr>
              <a:t>緩和型の趣旨は</a:t>
            </a:r>
            <a:r>
              <a:rPr lang="en-US" altLang="ja-JP" sz="4400" dirty="0">
                <a:solidFill>
                  <a:srgbClr val="FF0000"/>
                </a:solidFill>
              </a:rPr>
              <a:t>NPO</a:t>
            </a:r>
            <a:r>
              <a:rPr lang="ja-JP" altLang="ja-JP" sz="4400" dirty="0">
                <a:solidFill>
                  <a:srgbClr val="FF0000"/>
                </a:solidFill>
              </a:rPr>
              <a:t>等の参入</a:t>
            </a:r>
            <a:r>
              <a:rPr lang="ja-JP" altLang="ja-JP" sz="4400" dirty="0"/>
              <a:t>。</a:t>
            </a:r>
            <a:endParaRPr lang="en-US" altLang="ja-JP" sz="4400" dirty="0" smtClean="0"/>
          </a:p>
        </p:txBody>
      </p:sp>
      <p:sp>
        <p:nvSpPr>
          <p:cNvPr id="6" name="テキスト ボックス 5"/>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　高齢施策推進課ヒアリング（</a:t>
            </a:r>
            <a:r>
              <a:rPr lang="en-US" altLang="ja-JP" sz="3200" u="sng" dirty="0" smtClean="0"/>
              <a:t>2</a:t>
            </a:r>
            <a:r>
              <a:rPr lang="ja-JP" altLang="en-US" sz="3200" u="sng" dirty="0" smtClean="0"/>
              <a:t>月</a:t>
            </a:r>
            <a:r>
              <a:rPr lang="en-US" altLang="ja-JP" sz="3200" u="sng" dirty="0" smtClean="0"/>
              <a:t>18</a:t>
            </a:r>
            <a:r>
              <a:rPr lang="ja-JP" altLang="en-US" sz="3200" u="sng" dirty="0" smtClean="0"/>
              <a:t>日）</a:t>
            </a:r>
            <a:endParaRPr lang="ja-JP" altLang="en-US" sz="3200" u="sng" dirty="0"/>
          </a:p>
        </p:txBody>
      </p:sp>
    </p:spTree>
    <p:extLst>
      <p:ext uri="{BB962C8B-B14F-4D97-AF65-F5344CB8AC3E}">
        <p14:creationId xmlns:p14="http://schemas.microsoft.com/office/powerpoint/2010/main" val="4032207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197593" y="4077072"/>
            <a:ext cx="8748811" cy="2868917"/>
          </a:xfrm>
        </p:spPr>
        <p:txBody>
          <a:bodyPr/>
          <a:lstStyle/>
          <a:p>
            <a:pPr marL="0" indent="0">
              <a:buFont typeface="Arial" pitchFamily="34" charset="0"/>
              <a:buNone/>
            </a:pPr>
            <a:r>
              <a:rPr lang="ja-JP" altLang="en-US" sz="2400" dirty="0" smtClean="0"/>
              <a:t>〇</a:t>
            </a:r>
            <a:r>
              <a:rPr lang="ja-JP" altLang="en-US" sz="2400" dirty="0" smtClean="0"/>
              <a:t>堺市　通所型サービス　たたき台案　</a:t>
            </a:r>
            <a:endParaRPr lang="en-US" altLang="ja-JP" sz="2400" dirty="0" smtClean="0"/>
          </a:p>
          <a:p>
            <a:pPr marL="0" indent="0">
              <a:buFont typeface="Arial" pitchFamily="34" charset="0"/>
              <a:buNone/>
            </a:pPr>
            <a:r>
              <a:rPr lang="ja-JP" altLang="en-US" sz="2400" dirty="0" smtClean="0"/>
              <a:t>　基準緩和通所サービス</a:t>
            </a:r>
            <a:r>
              <a:rPr lang="en-US" altLang="ja-JP" sz="2400" dirty="0" smtClean="0"/>
              <a:t>A</a:t>
            </a:r>
            <a:r>
              <a:rPr lang="ja-JP" altLang="en-US" sz="2400" dirty="0" smtClean="0"/>
              <a:t>・現行相当併設型</a:t>
            </a:r>
            <a:endParaRPr lang="en-US" altLang="ja-JP" sz="2400" dirty="0" smtClean="0"/>
          </a:p>
          <a:p>
            <a:pPr marL="0" indent="0">
              <a:buFont typeface="Arial" pitchFamily="34" charset="0"/>
              <a:buNone/>
            </a:pPr>
            <a:r>
              <a:rPr lang="ja-JP" altLang="en-US" sz="2400" dirty="0" smtClean="0"/>
              <a:t>　　管理者　専従１（兼務可）</a:t>
            </a:r>
            <a:endParaRPr lang="en-US" altLang="ja-JP" sz="2400" dirty="0" smtClean="0"/>
          </a:p>
          <a:p>
            <a:pPr marL="0" indent="0">
              <a:buFont typeface="Arial" pitchFamily="34" charset="0"/>
              <a:buNone/>
            </a:pPr>
            <a:r>
              <a:rPr lang="ja-JP" altLang="en-US" sz="2400" dirty="0" smtClean="0"/>
              <a:t>　　従業者　　～</a:t>
            </a:r>
            <a:r>
              <a:rPr lang="en-US" altLang="ja-JP" sz="2400" dirty="0" smtClean="0"/>
              <a:t>15</a:t>
            </a:r>
            <a:r>
              <a:rPr lang="ja-JP" altLang="en-US" sz="2400" dirty="0" smtClean="0"/>
              <a:t>人　専従１　　</a:t>
            </a:r>
            <a:r>
              <a:rPr lang="en-US" altLang="ja-JP" sz="2400" dirty="0" smtClean="0"/>
              <a:t>15</a:t>
            </a:r>
            <a:r>
              <a:rPr lang="ja-JP" altLang="en-US" sz="2400" dirty="0" smtClean="0"/>
              <a:t>人～必要数</a:t>
            </a:r>
            <a:endParaRPr lang="en-US" altLang="ja-JP" sz="2400" dirty="0" smtClean="0"/>
          </a:p>
          <a:p>
            <a:pPr marL="0" indent="0">
              <a:buFont typeface="Arial" pitchFamily="34" charset="0"/>
              <a:buNone/>
            </a:pPr>
            <a:r>
              <a:rPr lang="ja-JP" altLang="en-US" sz="2400" dirty="0" smtClean="0"/>
              <a:t>　</a:t>
            </a:r>
            <a:r>
              <a:rPr lang="en-US" altLang="ja-JP" sz="2400" dirty="0" smtClean="0"/>
              <a:t>※</a:t>
            </a:r>
            <a:r>
              <a:rPr lang="ja-JP" altLang="en-US" sz="2400" dirty="0" smtClean="0"/>
              <a:t>要介護者数で介護給付の基準を満たし、要支援者には必要数</a:t>
            </a:r>
            <a:endParaRPr lang="en-US" altLang="ja-JP" sz="2400" dirty="0" smtClean="0"/>
          </a:p>
          <a:p>
            <a:pPr marL="0" indent="0">
              <a:buFont typeface="Arial" pitchFamily="34" charset="0"/>
              <a:buNone/>
            </a:pPr>
            <a:r>
              <a:rPr lang="ja-JP" altLang="en-US" sz="2400" dirty="0" smtClean="0"/>
              <a:t>　</a:t>
            </a:r>
            <a:r>
              <a:rPr lang="ja-JP" altLang="en-US" sz="2400" b="1" u="sng" dirty="0" smtClean="0">
                <a:solidFill>
                  <a:srgbClr val="FF0000"/>
                </a:solidFill>
              </a:rPr>
              <a:t>報酬　現行の</a:t>
            </a:r>
            <a:r>
              <a:rPr lang="en-US" altLang="ja-JP" sz="2400" b="1" u="sng" dirty="0" smtClean="0">
                <a:solidFill>
                  <a:srgbClr val="FF0000"/>
                </a:solidFill>
              </a:rPr>
              <a:t>7</a:t>
            </a:r>
            <a:r>
              <a:rPr lang="ja-JP" altLang="en-US" sz="2400" b="1" u="sng" dirty="0" smtClean="0">
                <a:solidFill>
                  <a:srgbClr val="FF0000"/>
                </a:solidFill>
              </a:rPr>
              <a:t>割程度</a:t>
            </a:r>
            <a:endParaRPr lang="en-US" altLang="ja-JP" sz="2400" b="1" u="sng" dirty="0" smtClean="0">
              <a:solidFill>
                <a:srgbClr val="FF0000"/>
              </a:solidFill>
            </a:endParaRPr>
          </a:p>
        </p:txBody>
      </p:sp>
      <p:sp>
        <p:nvSpPr>
          <p:cNvPr id="3" name="テキスト ボックス 2"/>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通所介護事業者アンケート　参入わずか２％</a:t>
            </a:r>
            <a:endParaRPr lang="ja-JP" altLang="en-US" sz="3200" u="sng" dirty="0"/>
          </a:p>
        </p:txBody>
      </p:sp>
      <p:sp>
        <p:nvSpPr>
          <p:cNvPr id="4" name="角丸四角形 3"/>
          <p:cNvSpPr/>
          <p:nvPr/>
        </p:nvSpPr>
        <p:spPr>
          <a:xfrm>
            <a:off x="215344" y="1240546"/>
            <a:ext cx="8856663" cy="2618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rgbClr val="FF0000"/>
                </a:solidFill>
              </a:rPr>
              <a:t>堺市　通所介護事業者にアンケート（</a:t>
            </a:r>
            <a:r>
              <a:rPr lang="en-US" altLang="ja-JP" sz="2800" dirty="0">
                <a:solidFill>
                  <a:srgbClr val="FF0000"/>
                </a:solidFill>
              </a:rPr>
              <a:t>10</a:t>
            </a:r>
            <a:r>
              <a:rPr lang="ja-JP" altLang="en-US" sz="2800" dirty="0">
                <a:solidFill>
                  <a:srgbClr val="FF0000"/>
                </a:solidFill>
              </a:rPr>
              <a:t>月</a:t>
            </a:r>
            <a:r>
              <a:rPr lang="en-US" altLang="ja-JP" sz="2800" dirty="0">
                <a:solidFill>
                  <a:srgbClr val="FF0000"/>
                </a:solidFill>
              </a:rPr>
              <a:t>1</a:t>
            </a:r>
            <a:r>
              <a:rPr lang="ja-JP" altLang="en-US" sz="2800" dirty="0" smtClean="0">
                <a:solidFill>
                  <a:srgbClr val="FF0000"/>
                </a:solidFill>
              </a:rPr>
              <a:t>４日）</a:t>
            </a:r>
            <a:endParaRPr lang="ja-JP" altLang="en-US" sz="2800" u="sng" dirty="0">
              <a:solidFill>
                <a:srgbClr val="FF0000"/>
              </a:solidFill>
            </a:endParaRPr>
          </a:p>
          <a:p>
            <a:pPr>
              <a:defRPr/>
            </a:pPr>
            <a:r>
              <a:rPr lang="ja-JP" altLang="en-US" sz="2800" b="1" dirty="0" smtClean="0">
                <a:solidFill>
                  <a:srgbClr val="FF0000"/>
                </a:solidFill>
              </a:rPr>
              <a:t>結果</a:t>
            </a:r>
            <a:r>
              <a:rPr lang="ja-JP" altLang="en-US" sz="2800" b="1" dirty="0">
                <a:solidFill>
                  <a:srgbClr val="FF0000"/>
                </a:solidFill>
              </a:rPr>
              <a:t>　回収率２５．３％</a:t>
            </a:r>
            <a:endParaRPr lang="en-US" altLang="ja-JP" sz="2800" b="1" dirty="0">
              <a:solidFill>
                <a:srgbClr val="FF0000"/>
              </a:solidFill>
            </a:endParaRPr>
          </a:p>
          <a:p>
            <a:pPr>
              <a:defRPr/>
            </a:pPr>
            <a:r>
              <a:rPr lang="ja-JP" altLang="en-US" sz="2800" b="1" u="sng" dirty="0">
                <a:solidFill>
                  <a:srgbClr val="FF0000"/>
                </a:solidFill>
              </a:rPr>
              <a:t>参入予定　２．６％、参入する方向で検討１９．５％</a:t>
            </a:r>
            <a:endParaRPr lang="en-US" altLang="ja-JP" sz="2800" b="1" u="sng" dirty="0">
              <a:solidFill>
                <a:srgbClr val="FF0000"/>
              </a:solidFill>
            </a:endParaRPr>
          </a:p>
          <a:p>
            <a:pPr>
              <a:defRPr/>
            </a:pPr>
            <a:r>
              <a:rPr lang="ja-JP" altLang="en-US" sz="2800" b="1" dirty="0">
                <a:solidFill>
                  <a:srgbClr val="FF0000"/>
                </a:solidFill>
              </a:rPr>
              <a:t>参入する・しない含めて検討５１．９％</a:t>
            </a:r>
            <a:endParaRPr lang="en-US" altLang="ja-JP" sz="2800" b="1" dirty="0">
              <a:solidFill>
                <a:srgbClr val="FF0000"/>
              </a:solidFill>
            </a:endParaRPr>
          </a:p>
          <a:p>
            <a:pPr>
              <a:defRPr/>
            </a:pPr>
            <a:r>
              <a:rPr lang="ja-JP" altLang="en-US" sz="2800" b="1" dirty="0">
                <a:solidFill>
                  <a:srgbClr val="FF0000"/>
                </a:solidFill>
              </a:rPr>
              <a:t>参入しない方向で検討　１３．０％</a:t>
            </a:r>
            <a:endParaRPr lang="en-US" altLang="ja-JP" sz="2800" b="1" dirty="0">
              <a:solidFill>
                <a:srgbClr val="FF0000"/>
              </a:solidFill>
            </a:endParaRPr>
          </a:p>
          <a:p>
            <a:pPr>
              <a:defRPr/>
            </a:pPr>
            <a:r>
              <a:rPr lang="ja-JP" altLang="en-US" sz="2800" b="1" dirty="0">
                <a:solidFill>
                  <a:srgbClr val="FF0000"/>
                </a:solidFill>
              </a:rPr>
              <a:t>参入しない　１３．０％</a:t>
            </a:r>
          </a:p>
        </p:txBody>
      </p:sp>
    </p:spTree>
    <p:extLst>
      <p:ext uri="{BB962C8B-B14F-4D97-AF65-F5344CB8AC3E}">
        <p14:creationId xmlns:p14="http://schemas.microsoft.com/office/powerpoint/2010/main" val="693867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449705" y="0"/>
            <a:ext cx="8229600" cy="1143000"/>
          </a:xfrm>
        </p:spPr>
        <p:txBody>
          <a:bodyPr/>
          <a:lstStyle/>
          <a:p>
            <a:pPr eaLnBrk="1" hangingPunct="1"/>
            <a:r>
              <a:rPr lang="ja-JP" altLang="en-US" u="sng" dirty="0"/>
              <a:t>堺</a:t>
            </a:r>
            <a:r>
              <a:rPr lang="ja-JP" altLang="en-US" u="sng" dirty="0" smtClean="0"/>
              <a:t>市</a:t>
            </a:r>
            <a:r>
              <a:rPr lang="ja-JP" altLang="en-US" u="sng" dirty="0" smtClean="0"/>
              <a:t>案のここが問題！</a:t>
            </a:r>
          </a:p>
        </p:txBody>
      </p:sp>
      <p:sp>
        <p:nvSpPr>
          <p:cNvPr id="69635" name="コンテンツ プレースホルダ 2"/>
          <p:cNvSpPr>
            <a:spLocks noGrp="1"/>
          </p:cNvSpPr>
          <p:nvPr>
            <p:ph idx="1"/>
          </p:nvPr>
        </p:nvSpPr>
        <p:spPr>
          <a:xfrm>
            <a:off x="449705" y="980728"/>
            <a:ext cx="8237095" cy="5145435"/>
          </a:xfrm>
        </p:spPr>
        <p:txBody>
          <a:bodyPr/>
          <a:lstStyle/>
          <a:p>
            <a:pPr eaLnBrk="1" hangingPunct="1">
              <a:buFont typeface="Arial" panose="020B0604020202020204" pitchFamily="34" charset="0"/>
              <a:buNone/>
            </a:pPr>
            <a:r>
              <a:rPr lang="ja-JP" altLang="en-US" sz="3600" dirty="0" smtClean="0"/>
              <a:t>①参入のあてもないのに意味不明な基</a:t>
            </a:r>
            <a:r>
              <a:rPr lang="ja-JP" altLang="en-US" sz="3600" dirty="0" smtClean="0"/>
              <a:t>準</a:t>
            </a:r>
            <a:r>
              <a:rPr lang="ja-JP" altLang="en-US" sz="3600" dirty="0" smtClean="0"/>
              <a:t>緩和サービスの拙速な導入</a:t>
            </a:r>
            <a:endParaRPr lang="en-US" altLang="ja-JP" sz="3600" dirty="0" smtClean="0"/>
          </a:p>
          <a:p>
            <a:pPr eaLnBrk="1" hangingPunct="1">
              <a:buFont typeface="Arial" panose="020B0604020202020204" pitchFamily="34" charset="0"/>
              <a:buNone/>
            </a:pPr>
            <a:r>
              <a:rPr lang="ja-JP" altLang="en-US" sz="3600" dirty="0" smtClean="0"/>
              <a:t>②報酬</a:t>
            </a:r>
            <a:r>
              <a:rPr lang="ja-JP" altLang="en-US" sz="3600" dirty="0" smtClean="0"/>
              <a:t>切り下げで疲弊し経営困難になって</a:t>
            </a:r>
            <a:r>
              <a:rPr lang="ja-JP" altLang="en-US" sz="3600" dirty="0"/>
              <a:t>いる事業所の実態が眼中にない</a:t>
            </a:r>
            <a:endParaRPr lang="en-US" altLang="ja-JP" sz="3600" dirty="0"/>
          </a:p>
          <a:p>
            <a:pPr eaLnBrk="1" hangingPunct="1">
              <a:buNone/>
            </a:pPr>
            <a:r>
              <a:rPr lang="ja-JP" altLang="en-US" sz="3600" u="sng" dirty="0" smtClean="0"/>
              <a:t>事業所</a:t>
            </a:r>
            <a:r>
              <a:rPr lang="ja-JP" altLang="en-US" sz="3600" u="sng" dirty="0"/>
              <a:t>経営状況調査　</a:t>
            </a:r>
            <a:r>
              <a:rPr lang="ja-JP" altLang="en-US" sz="3600" u="sng" dirty="0" smtClean="0"/>
              <a:t>未実施</a:t>
            </a:r>
            <a:endParaRPr lang="en-US" altLang="ja-JP" sz="3600" u="sng" dirty="0" smtClean="0"/>
          </a:p>
          <a:p>
            <a:pPr eaLnBrk="1" hangingPunct="1">
              <a:buNone/>
            </a:pPr>
            <a:r>
              <a:rPr lang="ja-JP" altLang="en-US" sz="3600" u="sng" dirty="0" smtClean="0"/>
              <a:t>③</a:t>
            </a:r>
            <a:r>
              <a:rPr lang="ja-JP" altLang="en-US" sz="3600" u="sng" dirty="0" smtClean="0">
                <a:solidFill>
                  <a:srgbClr val="FF0000"/>
                </a:solidFill>
              </a:rPr>
              <a:t>「</a:t>
            </a:r>
            <a:r>
              <a:rPr lang="ja-JP" altLang="en-US" sz="3600" u="sng" dirty="0">
                <a:solidFill>
                  <a:srgbClr val="FF0000"/>
                </a:solidFill>
              </a:rPr>
              <a:t>各サービスの併用不可」</a:t>
            </a:r>
            <a:endParaRPr lang="en-US" altLang="ja-JP" sz="3600" u="sng" dirty="0">
              <a:solidFill>
                <a:srgbClr val="FF0000"/>
              </a:solidFill>
            </a:endParaRPr>
          </a:p>
        </p:txBody>
      </p:sp>
      <p:sp>
        <p:nvSpPr>
          <p:cNvPr id="4" name="角丸四角形 3"/>
          <p:cNvSpPr/>
          <p:nvPr/>
        </p:nvSpPr>
        <p:spPr>
          <a:xfrm>
            <a:off x="755577" y="5013176"/>
            <a:ext cx="7931224" cy="18660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smtClean="0">
                <a:solidFill>
                  <a:srgbClr val="FF0000"/>
                </a:solidFill>
              </a:rPr>
              <a:t>通所介護事業所が到底参入できない安物メニューだ</a:t>
            </a:r>
            <a:r>
              <a:rPr lang="ja-JP" altLang="en-US" sz="3200" b="1" dirty="0">
                <a:solidFill>
                  <a:srgbClr val="FF0000"/>
                </a:solidFill>
              </a:rPr>
              <a:t>が、併設実施の要件も記載している　</a:t>
            </a:r>
            <a:r>
              <a:rPr lang="ja-JP" altLang="en-US" sz="3200" b="1" dirty="0" smtClean="0">
                <a:solidFill>
                  <a:srgbClr val="FF0000"/>
                </a:solidFill>
              </a:rPr>
              <a:t>資料２</a:t>
            </a:r>
            <a:r>
              <a:rPr lang="ja-JP" altLang="en-US" sz="3200" b="1" dirty="0">
                <a:solidFill>
                  <a:srgbClr val="FF0000"/>
                </a:solidFill>
              </a:rPr>
              <a:t>０</a:t>
            </a:r>
            <a:r>
              <a:rPr lang="ja-JP" altLang="en-US" sz="3200" b="1" dirty="0" smtClean="0">
                <a:solidFill>
                  <a:srgbClr val="FF0000"/>
                </a:solidFill>
              </a:rPr>
              <a:t>頁</a:t>
            </a:r>
            <a:r>
              <a:rPr lang="ja-JP" altLang="en-US" sz="3200" b="1" dirty="0">
                <a:solidFill>
                  <a:srgbClr val="FF0000"/>
                </a:solidFill>
              </a:rPr>
              <a:t>　</a:t>
            </a:r>
            <a:endParaRPr lang="ja-JP" altLang="en-US" sz="3200" b="1" dirty="0">
              <a:solidFill>
                <a:srgbClr val="FF0000"/>
              </a:solidFill>
            </a:endParaRPr>
          </a:p>
        </p:txBody>
      </p:sp>
    </p:spTree>
    <p:extLst>
      <p:ext uri="{BB962C8B-B14F-4D97-AF65-F5344CB8AC3E}">
        <p14:creationId xmlns:p14="http://schemas.microsoft.com/office/powerpoint/2010/main" val="2084805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p:txBody>
          <a:bodyPr/>
          <a:lstStyle/>
          <a:p>
            <a:pPr eaLnBrk="1" hangingPunct="1"/>
            <a:r>
              <a:rPr lang="ja-JP" altLang="en-US" u="sng" dirty="0" smtClean="0">
                <a:solidFill>
                  <a:srgbClr val="FF0000"/>
                </a:solidFill>
              </a:rPr>
              <a:t>通所介護事業所は縮小・撤退？</a:t>
            </a:r>
            <a:r>
              <a:rPr lang="en-US" altLang="ja-JP" u="sng" dirty="0" smtClean="0">
                <a:solidFill>
                  <a:srgbClr val="FF0000"/>
                </a:solidFill>
              </a:rPr>
              <a:t/>
            </a:r>
            <a:br>
              <a:rPr lang="en-US" altLang="ja-JP" u="sng" dirty="0" smtClean="0">
                <a:solidFill>
                  <a:srgbClr val="FF0000"/>
                </a:solidFill>
              </a:rPr>
            </a:br>
            <a:r>
              <a:rPr lang="ja-JP" altLang="en-US" sz="2800" dirty="0" smtClean="0">
                <a:solidFill>
                  <a:srgbClr val="FF0000"/>
                </a:solidFill>
              </a:rPr>
              <a:t>２０１６年７月～８月大阪府内調査</a:t>
            </a:r>
            <a:endParaRPr lang="ja-JP" altLang="en-US" sz="9600" dirty="0" smtClean="0">
              <a:solidFill>
                <a:srgbClr val="FF0000"/>
              </a:solidFill>
            </a:endParaRPr>
          </a:p>
        </p:txBody>
      </p:sp>
      <p:sp>
        <p:nvSpPr>
          <p:cNvPr id="3" name="コンテンツ プレースホルダ 2"/>
          <p:cNvSpPr>
            <a:spLocks noGrp="1"/>
          </p:cNvSpPr>
          <p:nvPr>
            <p:ph idx="1"/>
          </p:nvPr>
        </p:nvSpPr>
        <p:spPr>
          <a:xfrm>
            <a:off x="468313" y="1341438"/>
            <a:ext cx="8424167" cy="5327922"/>
          </a:xfrm>
        </p:spPr>
        <p:txBody>
          <a:bodyPr rtlCol="0">
            <a:normAutofit/>
          </a:bodyPr>
          <a:lstStyle/>
          <a:p>
            <a:pPr eaLnBrk="1" fontAlgn="auto" hangingPunct="1">
              <a:spcAft>
                <a:spcPts val="0"/>
              </a:spcAft>
              <a:defRPr/>
            </a:pPr>
            <a:r>
              <a:rPr lang="ja-JP" altLang="en-US" dirty="0" smtClean="0"/>
              <a:t>報酬改定の結果</a:t>
            </a:r>
            <a:endParaRPr lang="en-US" altLang="ja-JP" dirty="0" smtClean="0"/>
          </a:p>
          <a:p>
            <a:pPr eaLnBrk="1" fontAlgn="auto" hangingPunct="1">
              <a:spcAft>
                <a:spcPts val="0"/>
              </a:spcAft>
              <a:buFont typeface="Arial" panose="020B0604020202020204" pitchFamily="34" charset="0"/>
              <a:buNone/>
              <a:defRPr/>
            </a:pPr>
            <a:r>
              <a:rPr lang="ja-JP" altLang="en-US" dirty="0" smtClean="0"/>
              <a:t>　○収入増　　　２％　　　　　増収率</a:t>
            </a:r>
            <a:r>
              <a:rPr lang="en-US" altLang="ja-JP" dirty="0" smtClean="0"/>
              <a:t>10.5%</a:t>
            </a:r>
          </a:p>
          <a:p>
            <a:pPr eaLnBrk="1" fontAlgn="auto" hangingPunct="1">
              <a:spcAft>
                <a:spcPts val="0"/>
              </a:spcAft>
              <a:buFont typeface="Arial" panose="020B0604020202020204" pitchFamily="34" charset="0"/>
              <a:buNone/>
              <a:defRPr/>
            </a:pPr>
            <a:r>
              <a:rPr lang="ja-JP" altLang="en-US" dirty="0" smtClean="0"/>
              <a:t>　○ほぼ同じ　２１％</a:t>
            </a:r>
            <a:endParaRPr lang="en-US" altLang="ja-JP" dirty="0" smtClean="0"/>
          </a:p>
          <a:p>
            <a:pPr eaLnBrk="1" fontAlgn="auto" hangingPunct="1">
              <a:spcAft>
                <a:spcPts val="0"/>
              </a:spcAft>
              <a:buFont typeface="Arial" panose="020B0604020202020204" pitchFamily="34" charset="0"/>
              <a:buNone/>
              <a:defRPr/>
            </a:pPr>
            <a:r>
              <a:rPr lang="ja-JP" altLang="en-US" dirty="0" smtClean="0"/>
              <a:t>　○減収　　　　７１％　　　　減収率－</a:t>
            </a:r>
            <a:r>
              <a:rPr lang="en-US" altLang="ja-JP" dirty="0" smtClean="0"/>
              <a:t>11.7</a:t>
            </a:r>
            <a:r>
              <a:rPr lang="ja-JP" altLang="en-US" dirty="0" smtClean="0"/>
              <a:t>％</a:t>
            </a:r>
            <a:endParaRPr lang="en-US" altLang="ja-JP" dirty="0" smtClean="0"/>
          </a:p>
          <a:p>
            <a:pPr eaLnBrk="1" fontAlgn="auto" hangingPunct="1">
              <a:spcAft>
                <a:spcPts val="0"/>
              </a:spcAft>
              <a:buFont typeface="Arial" panose="020B0604020202020204" pitchFamily="34" charset="0"/>
              <a:buNone/>
              <a:defRPr/>
            </a:pPr>
            <a:r>
              <a:rPr lang="ja-JP" altLang="en-US" dirty="0" smtClean="0"/>
              <a:t>・今後の展開</a:t>
            </a:r>
            <a:endParaRPr lang="en-US" altLang="ja-JP" dirty="0" smtClean="0"/>
          </a:p>
          <a:p>
            <a:pPr eaLnBrk="1" fontAlgn="auto" hangingPunct="1">
              <a:spcAft>
                <a:spcPts val="0"/>
              </a:spcAft>
              <a:buFont typeface="Arial" panose="020B0604020202020204" pitchFamily="34" charset="0"/>
              <a:buNone/>
              <a:defRPr/>
            </a:pPr>
            <a:r>
              <a:rPr lang="ja-JP" altLang="en-US" dirty="0" smtClean="0"/>
              <a:t>　○事業規模拡大　　２７％</a:t>
            </a:r>
            <a:endParaRPr lang="en-US" altLang="ja-JP" dirty="0" smtClean="0"/>
          </a:p>
          <a:p>
            <a:pPr eaLnBrk="1" fontAlgn="auto" hangingPunct="1">
              <a:spcAft>
                <a:spcPts val="0"/>
              </a:spcAft>
              <a:buFont typeface="Arial" panose="020B0604020202020204" pitchFamily="34" charset="0"/>
              <a:buNone/>
              <a:defRPr/>
            </a:pPr>
            <a:r>
              <a:rPr lang="ja-JP" altLang="en-US" dirty="0" smtClean="0"/>
              <a:t>　○障害サービス等新たなサービス追加　１６％</a:t>
            </a:r>
            <a:endParaRPr lang="en-US" altLang="ja-JP" dirty="0" smtClean="0"/>
          </a:p>
          <a:p>
            <a:pPr eaLnBrk="1" fontAlgn="auto" hangingPunct="1">
              <a:spcAft>
                <a:spcPts val="0"/>
              </a:spcAft>
              <a:buFont typeface="Arial" panose="020B0604020202020204" pitchFamily="34" charset="0"/>
              <a:buNone/>
              <a:defRPr/>
            </a:pPr>
            <a:r>
              <a:rPr lang="ja-JP" altLang="en-US" dirty="0" smtClean="0"/>
              <a:t>　○事業の整理・縮小　　１７％</a:t>
            </a:r>
            <a:endParaRPr lang="en-US" altLang="ja-JP" dirty="0" smtClean="0"/>
          </a:p>
          <a:p>
            <a:pPr eaLnBrk="1" fontAlgn="auto" hangingPunct="1">
              <a:spcAft>
                <a:spcPts val="0"/>
              </a:spcAft>
              <a:buFont typeface="Arial" panose="020B0604020202020204" pitchFamily="34" charset="0"/>
              <a:buNone/>
              <a:defRPr/>
            </a:pPr>
            <a:r>
              <a:rPr lang="ja-JP" altLang="en-US" dirty="0" smtClean="0"/>
              <a:t>　○事業からの撤退　　　　４％</a:t>
            </a:r>
            <a:endParaRPr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lang="ja-JP" altLang="en-US" u="sng" dirty="0" smtClean="0"/>
              <a:t>ここが問題！堺市案</a:t>
            </a:r>
            <a:r>
              <a:rPr lang="en-US" altLang="ja-JP" u="sng" dirty="0" smtClean="0"/>
              <a:t/>
            </a:r>
            <a:br>
              <a:rPr lang="en-US" altLang="ja-JP" u="sng" dirty="0" smtClean="0"/>
            </a:br>
            <a:r>
              <a:rPr lang="ja-JP" altLang="en-US" u="sng" dirty="0"/>
              <a:t>①</a:t>
            </a:r>
            <a:r>
              <a:rPr lang="ja-JP" altLang="en-US" u="sng" dirty="0" smtClean="0"/>
              <a:t>総合</a:t>
            </a:r>
            <a:r>
              <a:rPr lang="ja-JP" altLang="en-US" u="sng" dirty="0"/>
              <a:t>事業</a:t>
            </a:r>
            <a:r>
              <a:rPr lang="ja-JP" altLang="en-US" u="sng" dirty="0" smtClean="0"/>
              <a:t>への移行方式</a:t>
            </a:r>
            <a:endParaRPr kumimoji="1" lang="ja-JP" altLang="en-US" u="sng" dirty="0"/>
          </a:p>
        </p:txBody>
      </p:sp>
      <p:sp>
        <p:nvSpPr>
          <p:cNvPr id="3" name="コンテンツ プレースホルダー 2"/>
          <p:cNvSpPr>
            <a:spLocks noGrp="1"/>
          </p:cNvSpPr>
          <p:nvPr>
            <p:ph idx="1"/>
          </p:nvPr>
        </p:nvSpPr>
        <p:spPr>
          <a:xfrm>
            <a:off x="457200" y="1600200"/>
            <a:ext cx="8229600" cy="4853136"/>
          </a:xfrm>
        </p:spPr>
        <p:txBody>
          <a:bodyPr/>
          <a:lstStyle/>
          <a:p>
            <a:pPr marL="0" indent="0">
              <a:buNone/>
            </a:pPr>
            <a:r>
              <a:rPr kumimoji="1" lang="ja-JP" altLang="en-US" sz="3600" dirty="0" smtClean="0"/>
              <a:t>堺市案　「</a:t>
            </a:r>
            <a:r>
              <a:rPr kumimoji="1" lang="ja-JP" altLang="en-US" sz="3600" dirty="0" smtClean="0">
                <a:solidFill>
                  <a:srgbClr val="FF0000"/>
                </a:solidFill>
              </a:rPr>
              <a:t>平成</a:t>
            </a:r>
            <a:r>
              <a:rPr kumimoji="1" lang="en-US" altLang="ja-JP" sz="3600" dirty="0" smtClean="0">
                <a:solidFill>
                  <a:srgbClr val="FF0000"/>
                </a:solidFill>
              </a:rPr>
              <a:t>29</a:t>
            </a:r>
            <a:r>
              <a:rPr kumimoji="1" lang="ja-JP" altLang="en-US" sz="3600" dirty="0" smtClean="0">
                <a:solidFill>
                  <a:srgbClr val="FF0000"/>
                </a:solidFill>
              </a:rPr>
              <a:t>年</a:t>
            </a:r>
            <a:r>
              <a:rPr kumimoji="1" lang="en-US" altLang="ja-JP" sz="3600" dirty="0" smtClean="0">
                <a:solidFill>
                  <a:srgbClr val="FF0000"/>
                </a:solidFill>
              </a:rPr>
              <a:t>4</a:t>
            </a:r>
            <a:r>
              <a:rPr kumimoji="1" lang="ja-JP" altLang="en-US" sz="3600" dirty="0" smtClean="0">
                <a:solidFill>
                  <a:srgbClr val="FF0000"/>
                </a:solidFill>
              </a:rPr>
              <a:t>月</a:t>
            </a:r>
            <a:r>
              <a:rPr kumimoji="1" lang="en-US" altLang="ja-JP" sz="3600" dirty="0" smtClean="0">
                <a:solidFill>
                  <a:srgbClr val="FF0000"/>
                </a:solidFill>
              </a:rPr>
              <a:t>1</a:t>
            </a:r>
            <a:r>
              <a:rPr kumimoji="1" lang="ja-JP" altLang="en-US" sz="3600" dirty="0" smtClean="0">
                <a:solidFill>
                  <a:srgbClr val="FF0000"/>
                </a:solidFill>
              </a:rPr>
              <a:t>日</a:t>
            </a:r>
            <a:r>
              <a:rPr kumimoji="1" lang="ja-JP" altLang="en-US" sz="3600" dirty="0" smtClean="0"/>
              <a:t>に要支援者は総合事業に</a:t>
            </a:r>
            <a:r>
              <a:rPr kumimoji="1" lang="ja-JP" altLang="en-US" sz="3600" dirty="0" smtClean="0">
                <a:solidFill>
                  <a:srgbClr val="FF0000"/>
                </a:solidFill>
              </a:rPr>
              <a:t>一斉に切り替えます</a:t>
            </a:r>
            <a:r>
              <a:rPr kumimoji="1" lang="ja-JP" altLang="en-US" sz="3600" dirty="0" smtClean="0"/>
              <a:t>」　</a:t>
            </a:r>
            <a:r>
              <a:rPr kumimoji="1" lang="en-US" altLang="ja-JP" sz="3600" dirty="0" smtClean="0"/>
              <a:t>11</a:t>
            </a:r>
            <a:r>
              <a:rPr kumimoji="1" lang="ja-JP" altLang="en-US" sz="3600" dirty="0" smtClean="0"/>
              <a:t>頁</a:t>
            </a:r>
            <a:endParaRPr kumimoji="1" lang="en-US" altLang="ja-JP" sz="3600" dirty="0" smtClean="0"/>
          </a:p>
          <a:p>
            <a:pPr marL="0" indent="0">
              <a:buNone/>
            </a:pPr>
            <a:r>
              <a:rPr lang="ja-JP" altLang="en-US" dirty="0"/>
              <a:t>　</a:t>
            </a:r>
            <a:r>
              <a:rPr lang="ja-JP" altLang="en-US" dirty="0" smtClean="0"/>
              <a:t>　　　</a:t>
            </a:r>
            <a:endParaRPr kumimoji="1" lang="en-US" altLang="ja-JP" dirty="0" smtClean="0"/>
          </a:p>
          <a:p>
            <a:pPr marL="0" indent="0">
              <a:buNone/>
            </a:pPr>
            <a:r>
              <a:rPr kumimoji="1" lang="en-US" altLang="ja-JP" dirty="0" smtClean="0"/>
              <a:t>※</a:t>
            </a:r>
            <a:r>
              <a:rPr kumimoji="1" lang="ja-JP" altLang="en-US" dirty="0" smtClean="0"/>
              <a:t>国ガイドライン</a:t>
            </a:r>
            <a:endParaRPr kumimoji="1" lang="en-US" altLang="ja-JP" dirty="0" smtClean="0"/>
          </a:p>
          <a:p>
            <a:pPr marL="0" indent="0">
              <a:buNone/>
            </a:pPr>
            <a:r>
              <a:rPr lang="ja-JP" altLang="en-US" dirty="0"/>
              <a:t>　</a:t>
            </a:r>
            <a:r>
              <a:rPr lang="ja-JP" altLang="en-US" dirty="0" smtClean="0"/>
              <a:t>改正法　要支援者は</a:t>
            </a:r>
            <a:r>
              <a:rPr lang="ja-JP" altLang="en-US" dirty="0" smtClean="0">
                <a:solidFill>
                  <a:srgbClr val="FF0000"/>
                </a:solidFill>
              </a:rPr>
              <a:t>更新まで予防給付を受けられる</a:t>
            </a:r>
            <a:endParaRPr lang="en-US" altLang="ja-JP" dirty="0" smtClean="0">
              <a:solidFill>
                <a:srgbClr val="FF0000"/>
              </a:solidFill>
            </a:endParaRPr>
          </a:p>
          <a:p>
            <a:pPr marL="0" indent="0">
              <a:buNone/>
            </a:pPr>
            <a:r>
              <a:rPr kumimoji="1" lang="ja-JP" altLang="en-US" dirty="0"/>
              <a:t>　</a:t>
            </a:r>
            <a:r>
              <a:rPr kumimoji="1" lang="ja-JP" altLang="en-US" dirty="0" smtClean="0"/>
              <a:t>更新認定者・新規要支援認定者から</a:t>
            </a:r>
            <a:r>
              <a:rPr kumimoji="1" lang="ja-JP" altLang="en-US" dirty="0" smtClean="0">
                <a:solidFill>
                  <a:srgbClr val="FF0000"/>
                </a:solidFill>
              </a:rPr>
              <a:t>順次</a:t>
            </a:r>
            <a:r>
              <a:rPr kumimoji="1" lang="en-US" altLang="ja-JP" dirty="0" smtClean="0">
                <a:solidFill>
                  <a:srgbClr val="FF0000"/>
                </a:solidFill>
              </a:rPr>
              <a:t>1</a:t>
            </a:r>
            <a:r>
              <a:rPr kumimoji="1" lang="ja-JP" altLang="en-US" dirty="0" smtClean="0">
                <a:solidFill>
                  <a:srgbClr val="FF0000"/>
                </a:solidFill>
              </a:rPr>
              <a:t>年間かけて移行する</a:t>
            </a:r>
            <a:endParaRPr kumimoji="1" lang="ja-JP" altLang="en-US" dirty="0">
              <a:solidFill>
                <a:srgbClr val="FF0000"/>
              </a:solidFill>
            </a:endParaRPr>
          </a:p>
        </p:txBody>
      </p:sp>
    </p:spTree>
    <p:extLst>
      <p:ext uri="{BB962C8B-B14F-4D97-AF65-F5344CB8AC3E}">
        <p14:creationId xmlns:p14="http://schemas.microsoft.com/office/powerpoint/2010/main" val="3696543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0" y="989012"/>
            <a:ext cx="8964487" cy="5752356"/>
          </a:xfrm>
        </p:spPr>
        <p:txBody>
          <a:bodyPr/>
          <a:lstStyle/>
          <a:p>
            <a:pPr marL="0" indent="0">
              <a:buNone/>
            </a:pPr>
            <a:r>
              <a:rPr lang="ja-JP" altLang="en-US" sz="4000" dirty="0" smtClean="0"/>
              <a:t>質問）</a:t>
            </a:r>
            <a:r>
              <a:rPr lang="ja-JP" altLang="ja-JP" sz="4000" dirty="0"/>
              <a:t>一斉切り替え方式による事業者・利用者の混乱や負担についてどう考えているのか</a:t>
            </a:r>
          </a:p>
          <a:p>
            <a:r>
              <a:rPr lang="ja-JP" altLang="en-US" sz="4000" dirty="0" smtClean="0"/>
              <a:t>説明）</a:t>
            </a:r>
            <a:r>
              <a:rPr lang="ja-JP" altLang="en-US" sz="4000" dirty="0"/>
              <a:t>（品川区を参考にした。厚労省には確認していない）</a:t>
            </a:r>
            <a:endParaRPr lang="ja-JP" altLang="ja-JP" sz="4000" dirty="0"/>
          </a:p>
          <a:p>
            <a:r>
              <a:rPr lang="ja-JP" altLang="ja-JP" sz="4000" dirty="0" smtClean="0"/>
              <a:t>現行</a:t>
            </a:r>
            <a:r>
              <a:rPr lang="ja-JP" altLang="ja-JP" sz="4000" dirty="0"/>
              <a:t>相当ならば受けるサービスは</a:t>
            </a:r>
            <a:r>
              <a:rPr lang="ja-JP" altLang="ja-JP" sz="4000" dirty="0" smtClean="0"/>
              <a:t>変わらない</a:t>
            </a:r>
            <a:r>
              <a:rPr lang="ja-JP" altLang="en-US" sz="4000" dirty="0" smtClean="0"/>
              <a:t>。</a:t>
            </a:r>
            <a:r>
              <a:rPr lang="ja-JP" altLang="ja-JP" sz="4000" dirty="0" smtClean="0"/>
              <a:t>プラン</a:t>
            </a:r>
            <a:r>
              <a:rPr lang="ja-JP" altLang="ja-JP" sz="4000" dirty="0"/>
              <a:t>の再作成の必要ない扱いと</a:t>
            </a:r>
            <a:r>
              <a:rPr lang="ja-JP" altLang="ja-JP" sz="4000" dirty="0" smtClean="0"/>
              <a:t>したい</a:t>
            </a:r>
            <a:r>
              <a:rPr lang="ja-JP" altLang="en-US" sz="4000" dirty="0" smtClean="0"/>
              <a:t>。</a:t>
            </a:r>
            <a:r>
              <a:rPr lang="ja-JP" altLang="ja-JP" sz="4000" dirty="0" smtClean="0"/>
              <a:t>契約</a:t>
            </a:r>
            <a:r>
              <a:rPr lang="ja-JP" altLang="ja-JP" sz="4000" dirty="0"/>
              <a:t>も本来交付すべきだが、紙１枚で済ます方法を検討</a:t>
            </a:r>
            <a:r>
              <a:rPr lang="ja-JP" altLang="ja-JP" sz="4000" dirty="0" smtClean="0"/>
              <a:t>したい</a:t>
            </a:r>
            <a:endParaRPr lang="ja-JP" altLang="ja-JP" sz="4000" dirty="0"/>
          </a:p>
        </p:txBody>
      </p:sp>
      <p:sp>
        <p:nvSpPr>
          <p:cNvPr id="3" name="テキスト ボックス 2"/>
          <p:cNvSpPr txBox="1"/>
          <p:nvPr/>
        </p:nvSpPr>
        <p:spPr>
          <a:xfrm>
            <a:off x="457200" y="404813"/>
            <a:ext cx="8229600" cy="584775"/>
          </a:xfrm>
          <a:prstGeom prst="rect">
            <a:avLst/>
          </a:prstGeom>
          <a:solidFill>
            <a:schemeClr val="accent1">
              <a:lumMod val="20000"/>
              <a:lumOff val="80000"/>
            </a:schemeClr>
          </a:solidFill>
        </p:spPr>
        <p:txBody>
          <a:bodyPr>
            <a:spAutoFit/>
          </a:bodyPr>
          <a:lstStyle/>
          <a:p>
            <a:pPr>
              <a:defRPr/>
            </a:pPr>
            <a:r>
              <a:rPr lang="ja-JP" altLang="en-US" sz="3200" u="sng" dirty="0" smtClean="0"/>
              <a:t>　高齢施策推進課ヒアリング（</a:t>
            </a:r>
            <a:r>
              <a:rPr lang="en-US" altLang="ja-JP" sz="3200" u="sng" dirty="0" smtClean="0"/>
              <a:t>2</a:t>
            </a:r>
            <a:r>
              <a:rPr lang="ja-JP" altLang="en-US" sz="3200" u="sng" dirty="0" smtClean="0"/>
              <a:t>月</a:t>
            </a:r>
            <a:r>
              <a:rPr lang="en-US" altLang="ja-JP" sz="3200" u="sng" dirty="0" smtClean="0"/>
              <a:t>18</a:t>
            </a:r>
            <a:r>
              <a:rPr lang="ja-JP" altLang="en-US" sz="3200" u="sng" dirty="0" smtClean="0"/>
              <a:t>日）</a:t>
            </a:r>
            <a:endParaRPr lang="ja-JP" altLang="en-US" sz="3200" u="sng" dirty="0"/>
          </a:p>
        </p:txBody>
      </p:sp>
    </p:spTree>
    <p:extLst>
      <p:ext uri="{BB962C8B-B14F-4D97-AF65-F5344CB8AC3E}">
        <p14:creationId xmlns:p14="http://schemas.microsoft.com/office/powerpoint/2010/main" val="1511759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390119"/>
          </a:xfrm>
        </p:spPr>
        <p:txBody>
          <a:bodyPr/>
          <a:lstStyle/>
          <a:p>
            <a:r>
              <a:rPr kumimoji="1" lang="ja-JP" altLang="en-US" dirty="0" smtClean="0"/>
              <a:t>サービス利用の選別</a:t>
            </a:r>
            <a:endParaRPr kumimoji="1" lang="ja-JP" altLang="en-US" dirty="0"/>
          </a:p>
        </p:txBody>
      </p:sp>
      <p:sp>
        <p:nvSpPr>
          <p:cNvPr id="5" name="角丸四角形 4"/>
          <p:cNvSpPr/>
          <p:nvPr/>
        </p:nvSpPr>
        <p:spPr>
          <a:xfrm>
            <a:off x="2072596" y="871596"/>
            <a:ext cx="2592288"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新規申請者</a:t>
            </a:r>
            <a:endParaRPr kumimoji="1" lang="ja-JP" altLang="en-US" sz="3200" dirty="0">
              <a:solidFill>
                <a:schemeClr val="tx1"/>
              </a:solidFill>
            </a:endParaRPr>
          </a:p>
        </p:txBody>
      </p:sp>
      <p:sp>
        <p:nvSpPr>
          <p:cNvPr id="6" name="角丸四角形 5"/>
          <p:cNvSpPr/>
          <p:nvPr/>
        </p:nvSpPr>
        <p:spPr>
          <a:xfrm>
            <a:off x="5369260" y="930053"/>
            <a:ext cx="252028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更新</a:t>
            </a:r>
            <a:r>
              <a:rPr lang="ja-JP" altLang="en-US" sz="3200" dirty="0">
                <a:solidFill>
                  <a:schemeClr val="tx1"/>
                </a:solidFill>
              </a:rPr>
              <a:t>申請者</a:t>
            </a:r>
            <a:endParaRPr kumimoji="1" lang="ja-JP" altLang="en-US" sz="3200" dirty="0">
              <a:solidFill>
                <a:schemeClr val="tx1"/>
              </a:solidFill>
            </a:endParaRPr>
          </a:p>
        </p:txBody>
      </p:sp>
      <p:sp>
        <p:nvSpPr>
          <p:cNvPr id="7" name="角丸四角形 6"/>
          <p:cNvSpPr/>
          <p:nvPr/>
        </p:nvSpPr>
        <p:spPr>
          <a:xfrm>
            <a:off x="378778" y="2011213"/>
            <a:ext cx="846879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区</a:t>
            </a:r>
            <a:r>
              <a:rPr lang="ja-JP" altLang="en-US" sz="3200" dirty="0" smtClean="0">
                <a:solidFill>
                  <a:schemeClr val="tx1"/>
                </a:solidFill>
              </a:rPr>
              <a:t>役所・地域包括支援センター</a:t>
            </a:r>
            <a:endParaRPr kumimoji="1" lang="ja-JP" altLang="en-US" sz="3200" dirty="0">
              <a:solidFill>
                <a:schemeClr val="tx1"/>
              </a:solidFill>
            </a:endParaRPr>
          </a:p>
        </p:txBody>
      </p:sp>
      <p:sp>
        <p:nvSpPr>
          <p:cNvPr id="8" name="角丸四角形 7"/>
          <p:cNvSpPr/>
          <p:nvPr/>
        </p:nvSpPr>
        <p:spPr>
          <a:xfrm>
            <a:off x="3423572" y="4166237"/>
            <a:ext cx="2592288" cy="576064"/>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要支援１．２</a:t>
            </a:r>
            <a:endParaRPr kumimoji="1" lang="ja-JP" altLang="en-US" sz="3200" dirty="0">
              <a:solidFill>
                <a:srgbClr val="FF0000"/>
              </a:solidFill>
            </a:endParaRPr>
          </a:p>
        </p:txBody>
      </p:sp>
      <p:sp>
        <p:nvSpPr>
          <p:cNvPr id="9" name="角丸四角形 8"/>
          <p:cNvSpPr/>
          <p:nvPr/>
        </p:nvSpPr>
        <p:spPr>
          <a:xfrm>
            <a:off x="6278600" y="4180919"/>
            <a:ext cx="2638198" cy="576064"/>
          </a:xfrm>
          <a:prstGeom prst="roundRect">
            <a:avLst>
              <a:gd name="adj" fmla="val 192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要介護１～５</a:t>
            </a:r>
            <a:endParaRPr kumimoji="1" lang="ja-JP" altLang="en-US" sz="3200" dirty="0">
              <a:solidFill>
                <a:srgbClr val="FF0000"/>
              </a:solidFill>
            </a:endParaRPr>
          </a:p>
        </p:txBody>
      </p:sp>
      <p:sp>
        <p:nvSpPr>
          <p:cNvPr id="10" name="角丸四角形 9"/>
          <p:cNvSpPr/>
          <p:nvPr/>
        </p:nvSpPr>
        <p:spPr>
          <a:xfrm>
            <a:off x="4644008" y="3086605"/>
            <a:ext cx="3970784"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要介護（要支援）認定</a:t>
            </a:r>
            <a:endParaRPr kumimoji="1" lang="ja-JP" altLang="en-US" sz="3200" dirty="0">
              <a:solidFill>
                <a:srgbClr val="FF0000"/>
              </a:solidFill>
            </a:endParaRPr>
          </a:p>
        </p:txBody>
      </p:sp>
      <p:sp>
        <p:nvSpPr>
          <p:cNvPr id="11" name="角丸四角形 10"/>
          <p:cNvSpPr/>
          <p:nvPr/>
        </p:nvSpPr>
        <p:spPr>
          <a:xfrm>
            <a:off x="448002" y="3005947"/>
            <a:ext cx="3665189"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基本チェックリスト</a:t>
            </a:r>
            <a:endParaRPr kumimoji="1" lang="ja-JP" altLang="en-US" sz="3200" dirty="0">
              <a:solidFill>
                <a:srgbClr val="FF0000"/>
              </a:solidFill>
            </a:endParaRPr>
          </a:p>
        </p:txBody>
      </p:sp>
      <p:sp>
        <p:nvSpPr>
          <p:cNvPr id="12" name="角丸四角形 11"/>
          <p:cNvSpPr/>
          <p:nvPr/>
        </p:nvSpPr>
        <p:spPr>
          <a:xfrm>
            <a:off x="539552" y="4030604"/>
            <a:ext cx="2823574" cy="876694"/>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サービス事業対象者</a:t>
            </a:r>
            <a:endParaRPr kumimoji="1" lang="ja-JP" altLang="en-US" sz="3200" dirty="0">
              <a:solidFill>
                <a:srgbClr val="FF0000"/>
              </a:solidFill>
            </a:endParaRPr>
          </a:p>
        </p:txBody>
      </p:sp>
      <p:sp>
        <p:nvSpPr>
          <p:cNvPr id="13" name="角丸四角形 12"/>
          <p:cNvSpPr/>
          <p:nvPr/>
        </p:nvSpPr>
        <p:spPr>
          <a:xfrm>
            <a:off x="0" y="5221131"/>
            <a:ext cx="4750918" cy="4787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介護予防ケア</a:t>
            </a:r>
            <a:r>
              <a:rPr lang="ja-JP" altLang="en-US" sz="3200" dirty="0">
                <a:solidFill>
                  <a:srgbClr val="FF0000"/>
                </a:solidFill>
              </a:rPr>
              <a:t>マネジメント</a:t>
            </a:r>
            <a:endParaRPr kumimoji="1" lang="ja-JP" altLang="en-US" sz="3200" dirty="0">
              <a:solidFill>
                <a:srgbClr val="FF0000"/>
              </a:solidFill>
            </a:endParaRPr>
          </a:p>
        </p:txBody>
      </p:sp>
      <p:sp>
        <p:nvSpPr>
          <p:cNvPr id="14" name="角丸四角形 13"/>
          <p:cNvSpPr/>
          <p:nvPr/>
        </p:nvSpPr>
        <p:spPr>
          <a:xfrm>
            <a:off x="5030646" y="5387423"/>
            <a:ext cx="2098764" cy="417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予防プラン</a:t>
            </a:r>
            <a:endParaRPr kumimoji="1" lang="ja-JP" altLang="en-US" sz="3200" dirty="0">
              <a:solidFill>
                <a:srgbClr val="FF0000"/>
              </a:solidFill>
            </a:endParaRPr>
          </a:p>
        </p:txBody>
      </p:sp>
      <p:sp>
        <p:nvSpPr>
          <p:cNvPr id="15" name="角丸四角形 14"/>
          <p:cNvSpPr/>
          <p:nvPr/>
        </p:nvSpPr>
        <p:spPr>
          <a:xfrm>
            <a:off x="7129410" y="5402105"/>
            <a:ext cx="2098764" cy="403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ケア</a:t>
            </a:r>
            <a:r>
              <a:rPr lang="ja-JP" altLang="en-US" sz="3200" dirty="0" smtClean="0">
                <a:solidFill>
                  <a:srgbClr val="FF0000"/>
                </a:solidFill>
              </a:rPr>
              <a:t>プラン</a:t>
            </a:r>
            <a:endParaRPr kumimoji="1" lang="ja-JP" altLang="en-US" sz="3200" dirty="0">
              <a:solidFill>
                <a:srgbClr val="FF0000"/>
              </a:solidFill>
            </a:endParaRPr>
          </a:p>
        </p:txBody>
      </p:sp>
      <p:sp>
        <p:nvSpPr>
          <p:cNvPr id="16" name="角丸四角形 15"/>
          <p:cNvSpPr/>
          <p:nvPr/>
        </p:nvSpPr>
        <p:spPr>
          <a:xfrm>
            <a:off x="49315" y="5965355"/>
            <a:ext cx="1819378" cy="870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smtClean="0">
              <a:solidFill>
                <a:srgbClr val="FF0000"/>
              </a:solidFill>
            </a:endParaRPr>
          </a:p>
          <a:p>
            <a:pPr algn="ctr"/>
            <a:r>
              <a:rPr lang="ja-JP" altLang="en-US" sz="2800" dirty="0" smtClean="0">
                <a:solidFill>
                  <a:srgbClr val="FF0000"/>
                </a:solidFill>
              </a:rPr>
              <a:t>現行相当サービス</a:t>
            </a:r>
            <a:endParaRPr lang="en-US" altLang="ja-JP" sz="2800" dirty="0" smtClean="0">
              <a:solidFill>
                <a:srgbClr val="FF0000"/>
              </a:solidFill>
            </a:endParaRPr>
          </a:p>
          <a:p>
            <a:pPr algn="ctr"/>
            <a:endParaRPr kumimoji="1" lang="ja-JP" altLang="en-US" sz="3200" dirty="0">
              <a:solidFill>
                <a:srgbClr val="FF0000"/>
              </a:solidFill>
            </a:endParaRPr>
          </a:p>
        </p:txBody>
      </p:sp>
      <p:sp>
        <p:nvSpPr>
          <p:cNvPr id="17" name="角丸四角形 16"/>
          <p:cNvSpPr/>
          <p:nvPr/>
        </p:nvSpPr>
        <p:spPr>
          <a:xfrm>
            <a:off x="5030646" y="6308107"/>
            <a:ext cx="2098764" cy="417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予防給付</a:t>
            </a:r>
            <a:endParaRPr kumimoji="1" lang="ja-JP" altLang="en-US" sz="3200" dirty="0">
              <a:solidFill>
                <a:srgbClr val="FF0000"/>
              </a:solidFill>
            </a:endParaRPr>
          </a:p>
        </p:txBody>
      </p:sp>
      <p:sp>
        <p:nvSpPr>
          <p:cNvPr id="18" name="角丸四角形 17"/>
          <p:cNvSpPr/>
          <p:nvPr/>
        </p:nvSpPr>
        <p:spPr>
          <a:xfrm>
            <a:off x="7136400" y="6308108"/>
            <a:ext cx="2098764" cy="4485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介護給付</a:t>
            </a:r>
            <a:endParaRPr kumimoji="1" lang="ja-JP" altLang="en-US" sz="3200" dirty="0">
              <a:solidFill>
                <a:srgbClr val="FF0000"/>
              </a:solidFill>
            </a:endParaRPr>
          </a:p>
        </p:txBody>
      </p:sp>
      <p:sp>
        <p:nvSpPr>
          <p:cNvPr id="19" name="下矢印 18"/>
          <p:cNvSpPr/>
          <p:nvPr/>
        </p:nvSpPr>
        <p:spPr>
          <a:xfrm>
            <a:off x="3368740" y="154732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6117296" y="153405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3041250">
            <a:off x="3763023" y="2467110"/>
            <a:ext cx="555188" cy="765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8886421">
            <a:off x="4994482" y="2495432"/>
            <a:ext cx="555188" cy="77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5030646" y="3693314"/>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7207046" y="3708329"/>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1725408" y="3595935"/>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rot="3170067">
            <a:off x="3463382" y="4623607"/>
            <a:ext cx="407442" cy="794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1766884" y="4907298"/>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5272076" y="4787961"/>
            <a:ext cx="555188" cy="538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7494784" y="488844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rot="2869184">
            <a:off x="1770419" y="5600381"/>
            <a:ext cx="555188" cy="642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5827264" y="5842199"/>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7772378" y="5852793"/>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072596" y="2011213"/>
            <a:ext cx="5412044" cy="165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48002" y="4907298"/>
            <a:ext cx="4302916" cy="1258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2776713" y="5967601"/>
            <a:ext cx="1819378" cy="870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rPr>
              <a:t>緩和型</a:t>
            </a:r>
            <a:endParaRPr lang="en-US" altLang="ja-JP" sz="2800" dirty="0" smtClean="0">
              <a:solidFill>
                <a:srgbClr val="FF0000"/>
              </a:solidFill>
            </a:endParaRPr>
          </a:p>
          <a:p>
            <a:pPr algn="ctr"/>
            <a:r>
              <a:rPr lang="ja-JP" altLang="en-US" sz="2800" dirty="0" smtClean="0">
                <a:solidFill>
                  <a:srgbClr val="FF0000"/>
                </a:solidFill>
              </a:rPr>
              <a:t>サービス</a:t>
            </a:r>
            <a:endParaRPr kumimoji="1" lang="ja-JP" altLang="en-US" sz="3200" dirty="0">
              <a:solidFill>
                <a:srgbClr val="FF0000"/>
              </a:solidFill>
            </a:endParaRPr>
          </a:p>
        </p:txBody>
      </p:sp>
      <p:sp>
        <p:nvSpPr>
          <p:cNvPr id="36" name="下矢印 35"/>
          <p:cNvSpPr/>
          <p:nvPr/>
        </p:nvSpPr>
        <p:spPr>
          <a:xfrm rot="18886421">
            <a:off x="2945422" y="5729271"/>
            <a:ext cx="555188" cy="402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65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77788" y="620713"/>
          <a:ext cx="8983662" cy="6011862"/>
        </p:xfrm>
        <a:graphic>
          <a:graphicData uri="http://schemas.openxmlformats.org/drawingml/2006/table">
            <a:tbl>
              <a:tblPr firstRow="1" bandRow="1">
                <a:tableStyleId>{5940675A-B579-460E-94D1-54222C63F5DA}</a:tableStyleId>
              </a:tblPr>
              <a:tblGrid>
                <a:gridCol w="706235"/>
                <a:gridCol w="8277427"/>
              </a:tblGrid>
              <a:tr h="2952100">
                <a:tc>
                  <a:txBody>
                    <a:bodyPr/>
                    <a:lstStyle/>
                    <a:p>
                      <a:endParaRPr kumimoji="1" lang="ja-JP" altLang="en-US" sz="1200" dirty="0"/>
                    </a:p>
                  </a:txBody>
                  <a:tcPr marL="0" marR="0" marT="45716" marB="45716">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800" dirty="0"/>
                    </a:p>
                  </a:txBody>
                  <a:tcPr marL="82938" marR="82938" marT="45716" marB="4571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59762">
                <a:tc>
                  <a:txBody>
                    <a:bodyPr/>
                    <a:lstStyle/>
                    <a:p>
                      <a:endParaRPr kumimoji="1" lang="ja-JP" altLang="en-US" sz="1200" dirty="0"/>
                    </a:p>
                  </a:txBody>
                  <a:tcPr marL="0" marR="0" marT="45716" marB="4571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800" dirty="0"/>
                    </a:p>
                  </a:txBody>
                  <a:tcPr marL="82938" marR="82938" marT="45716" marB="4571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170363" y="6178550"/>
            <a:ext cx="620712" cy="287338"/>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36" name="右矢印 35"/>
          <p:cNvSpPr/>
          <p:nvPr/>
        </p:nvSpPr>
        <p:spPr>
          <a:xfrm>
            <a:off x="4140200" y="5589588"/>
            <a:ext cx="620713" cy="287337"/>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33" name="右矢印 32"/>
          <p:cNvSpPr/>
          <p:nvPr/>
        </p:nvSpPr>
        <p:spPr>
          <a:xfrm>
            <a:off x="4211638" y="4724400"/>
            <a:ext cx="549275" cy="217488"/>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26" name="右矢印 25"/>
          <p:cNvSpPr/>
          <p:nvPr/>
        </p:nvSpPr>
        <p:spPr>
          <a:xfrm flipV="1">
            <a:off x="4140200" y="2781300"/>
            <a:ext cx="620713" cy="215900"/>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21" name="右矢印 20"/>
          <p:cNvSpPr/>
          <p:nvPr/>
        </p:nvSpPr>
        <p:spPr>
          <a:xfrm>
            <a:off x="4067175" y="3716338"/>
            <a:ext cx="620713" cy="288925"/>
          </a:xfrm>
          <a:prstGeom prst="rightArrow">
            <a:avLst/>
          </a:prstGeom>
          <a:solidFill>
            <a:srgbClr val="FF000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5" name="正方形/長方形 4"/>
          <p:cNvSpPr/>
          <p:nvPr/>
        </p:nvSpPr>
        <p:spPr>
          <a:xfrm>
            <a:off x="179512" y="2636912"/>
            <a:ext cx="3796940" cy="1584176"/>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88900"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介護予防給付</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marL="88900" eaLnBrk="1" fontAlgn="auto" hangingPunct="1">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　（要支援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683568" y="4437112"/>
            <a:ext cx="3456384" cy="1006371"/>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87313"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algn="ctr" eaLnBrk="1" fontAlgn="auto" hangingPunct="1">
              <a:spcBef>
                <a:spcPts val="0"/>
              </a:spcBef>
              <a:spcAft>
                <a:spcPts val="0"/>
              </a:spcAft>
              <a:defRPr/>
            </a:pP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又は</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400" dirty="0">
                <a:solidFill>
                  <a:prstClr val="black"/>
                </a:solidFill>
              </a:rPr>
              <a:t>○ 二次予防事業</a:t>
            </a:r>
            <a:endParaRPr lang="en-US" altLang="ja-JP" sz="1400" dirty="0">
              <a:solidFill>
                <a:prstClr val="black"/>
              </a:solidFill>
            </a:endParaRPr>
          </a:p>
          <a:p>
            <a:pPr eaLnBrk="1" fontAlgn="auto" hangingPunct="1">
              <a:spcBef>
                <a:spcPts val="0"/>
              </a:spcBef>
              <a:spcAft>
                <a:spcPts val="0"/>
              </a:spcAft>
              <a:defRPr/>
            </a:pPr>
            <a:r>
              <a:rPr lang="ja-JP" altLang="en-US" sz="1400" dirty="0">
                <a:solidFill>
                  <a:prstClr val="black"/>
                </a:solidFill>
              </a:rPr>
              <a:t>○ 一次予防事業</a:t>
            </a:r>
            <a:endParaRPr lang="en-US" altLang="ja-JP" sz="1400" dirty="0">
              <a:solidFill>
                <a:prstClr val="black"/>
              </a:solidFill>
            </a:endParaRPr>
          </a:p>
          <a:p>
            <a:pPr marL="174625" algn="just" eaLnBrk="1" fontAlgn="auto" hangingPunct="1">
              <a:spcBef>
                <a:spcPts val="0"/>
              </a:spcBef>
              <a:spcAft>
                <a:spcPts val="0"/>
              </a:spcAft>
              <a:defRPr/>
            </a:pPr>
            <a:endParaRPr lang="en-US" altLang="ja-JP" sz="1200" dirty="0">
              <a:solidFill>
                <a:prstClr val="black"/>
              </a:solidFill>
            </a:endParaRPr>
          </a:p>
        </p:txBody>
      </p:sp>
      <p:sp>
        <p:nvSpPr>
          <p:cNvPr id="13" name="正方形/長方形 12"/>
          <p:cNvSpPr/>
          <p:nvPr/>
        </p:nvSpPr>
        <p:spPr>
          <a:xfrm>
            <a:off x="755576" y="5445224"/>
            <a:ext cx="3377807" cy="659105"/>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87313"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600"/>
              </a:spcBef>
              <a:spcAft>
                <a:spcPts val="0"/>
              </a:spcAft>
              <a:defRPr/>
            </a:pPr>
            <a:r>
              <a:rPr lang="ja-JP" altLang="en-US" sz="1400" dirty="0">
                <a:solidFill>
                  <a:prstClr val="black"/>
                </a:solidFill>
              </a:rPr>
              <a:t>○地域包括支援センターの運営</a:t>
            </a:r>
            <a:endParaRPr lang="en-US" altLang="ja-JP" sz="1400" dirty="0">
              <a:solidFill>
                <a:prstClr val="black"/>
              </a:solidFill>
            </a:endParaRPr>
          </a:p>
          <a:p>
            <a:pPr eaLnBrk="1" fontAlgn="auto" hangingPunct="1">
              <a:lnSpc>
                <a:spcPts val="1500"/>
              </a:lnSpc>
              <a:spcBef>
                <a:spcPts val="0"/>
              </a:spcBef>
              <a:spcAft>
                <a:spcPts val="0"/>
              </a:spcAft>
              <a:defRPr/>
            </a:pPr>
            <a:endParaRPr lang="ja-JP" altLang="en-US" sz="1200" dirty="0">
              <a:solidFill>
                <a:prstClr val="black"/>
              </a:solidFill>
            </a:endParaRPr>
          </a:p>
        </p:txBody>
      </p:sp>
      <p:sp>
        <p:nvSpPr>
          <p:cNvPr id="14" name="正方形/長方形 13"/>
          <p:cNvSpPr/>
          <p:nvPr/>
        </p:nvSpPr>
        <p:spPr>
          <a:xfrm>
            <a:off x="755576" y="6237311"/>
            <a:ext cx="3352295" cy="470471"/>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15" name="正方形/長方形 14"/>
          <p:cNvSpPr/>
          <p:nvPr/>
        </p:nvSpPr>
        <p:spPr>
          <a:xfrm>
            <a:off x="4860032" y="3140968"/>
            <a:ext cx="3722683" cy="2016008"/>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a:lstStyle/>
          <a:p>
            <a:pPr marL="88900" eaLnBrk="1" fontAlgn="auto" hangingPunct="1">
              <a:spcBef>
                <a:spcPts val="0"/>
              </a:spcBef>
              <a:spcAft>
                <a:spcPts val="0"/>
              </a:spcAft>
              <a:defRPr/>
            </a:pP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新しい介護予防・日常生活支援総合事業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eaLnBrk="1" fontAlgn="auto" hangingPunct="1">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～２、事業対象者）</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eaLnBrk="1" fontAlgn="auto" hangingPunct="1">
              <a:spcBef>
                <a:spcPts val="600"/>
              </a:spcBef>
              <a:spcAft>
                <a:spcPts val="0"/>
              </a:spcAft>
              <a:defRPr/>
            </a:pPr>
            <a:r>
              <a:rPr lang="ja-JP" altLang="en-US" sz="1400" dirty="0">
                <a:solidFill>
                  <a:prstClr val="black"/>
                </a:solidFill>
              </a:rPr>
              <a:t>○ </a:t>
            </a:r>
            <a:r>
              <a:rPr lang="ja-JP" altLang="en-US" sz="1400" b="1" dirty="0">
                <a:solidFill>
                  <a:srgbClr val="FF0000"/>
                </a:solidFill>
              </a:rPr>
              <a:t>介護予防・生活支援サービス事業</a:t>
            </a:r>
            <a:endParaRPr lang="en-US" altLang="ja-JP" sz="1400" b="1" dirty="0">
              <a:solidFill>
                <a:srgbClr val="FF0000"/>
              </a:solidFill>
            </a:endParaRPr>
          </a:p>
          <a:p>
            <a:pPr eaLnBrk="1" fontAlgn="auto" hangingPunct="1">
              <a:spcBef>
                <a:spcPts val="0"/>
              </a:spcBef>
              <a:spcAft>
                <a:spcPts val="0"/>
              </a:spcAft>
              <a:defRPr/>
            </a:pPr>
            <a:r>
              <a:rPr lang="ja-JP" altLang="en-US" sz="1400" b="1" dirty="0">
                <a:solidFill>
                  <a:srgbClr val="FF0000"/>
                </a:solidFill>
              </a:rPr>
              <a:t>　　・訪問型サービス</a:t>
            </a:r>
            <a:endParaRPr lang="en-US" altLang="ja-JP" sz="1400" b="1" dirty="0">
              <a:solidFill>
                <a:srgbClr val="FF0000"/>
              </a:solidFill>
            </a:endParaRPr>
          </a:p>
          <a:p>
            <a:pPr eaLnBrk="1" fontAlgn="auto" hangingPunct="1">
              <a:spcBef>
                <a:spcPts val="0"/>
              </a:spcBef>
              <a:spcAft>
                <a:spcPts val="0"/>
              </a:spcAft>
              <a:defRPr/>
            </a:pPr>
            <a:r>
              <a:rPr lang="ja-JP" altLang="en-US" sz="1400" b="1" dirty="0">
                <a:solidFill>
                  <a:srgbClr val="FF0000"/>
                </a:solidFill>
              </a:rPr>
              <a:t>　　・通所型サービス</a:t>
            </a:r>
            <a:endParaRPr lang="en-US" altLang="ja-JP" sz="1400" b="1" dirty="0">
              <a:solidFill>
                <a:srgbClr val="FF0000"/>
              </a:solidFill>
            </a:endParaRPr>
          </a:p>
          <a:p>
            <a:pPr eaLnBrk="1" fontAlgn="auto" hangingPunct="1">
              <a:spcBef>
                <a:spcPts val="0"/>
              </a:spcBef>
              <a:spcAft>
                <a:spcPts val="0"/>
              </a:spcAft>
              <a:defRPr/>
            </a:pPr>
            <a:r>
              <a:rPr lang="ja-JP" altLang="en-US" sz="1400" dirty="0">
                <a:solidFill>
                  <a:prstClr val="black"/>
                </a:solidFill>
              </a:rPr>
              <a:t>　　・生活支援サービス</a:t>
            </a:r>
            <a:endParaRPr lang="en-US" altLang="ja-JP" sz="1400" dirty="0">
              <a:solidFill>
                <a:prstClr val="black"/>
              </a:solidFill>
            </a:endParaRPr>
          </a:p>
          <a:p>
            <a:pPr eaLnBrk="1" fontAlgn="auto" hangingPunct="1">
              <a:spcBef>
                <a:spcPts val="0"/>
              </a:spcBef>
              <a:spcAft>
                <a:spcPts val="0"/>
              </a:spcAft>
              <a:defRPr/>
            </a:pPr>
            <a:r>
              <a:rPr lang="ja-JP" altLang="en-US" sz="1400" dirty="0">
                <a:solidFill>
                  <a:prstClr val="black"/>
                </a:solidFill>
              </a:rPr>
              <a:t>　　・</a:t>
            </a:r>
            <a:r>
              <a:rPr lang="ja-JP" altLang="en-US" sz="1400" b="1" dirty="0">
                <a:solidFill>
                  <a:srgbClr val="FF0000"/>
                </a:solidFill>
              </a:rPr>
              <a:t>介護予防支援事業（ケアマネジメント）</a:t>
            </a:r>
            <a:endParaRPr lang="en-US" altLang="ja-JP" sz="1400" b="1" dirty="0">
              <a:solidFill>
                <a:srgbClr val="FF0000"/>
              </a:solidFill>
            </a:endParaRPr>
          </a:p>
          <a:p>
            <a:pPr eaLnBrk="1" fontAlgn="auto" hangingPunct="1">
              <a:spcBef>
                <a:spcPts val="600"/>
              </a:spcBef>
              <a:spcAft>
                <a:spcPts val="0"/>
              </a:spcAft>
              <a:defRPr/>
            </a:pPr>
            <a:r>
              <a:rPr lang="ja-JP" altLang="en-US" sz="1400" dirty="0">
                <a:solidFill>
                  <a:prstClr val="black"/>
                </a:solidFill>
              </a:rPr>
              <a:t>○ 一般介護予防事業</a:t>
            </a:r>
            <a:endParaRPr lang="en-US" altLang="ja-JP" sz="1400" dirty="0">
              <a:solidFill>
                <a:prstClr val="black"/>
              </a:solidFill>
            </a:endParaRPr>
          </a:p>
        </p:txBody>
      </p:sp>
      <p:sp>
        <p:nvSpPr>
          <p:cNvPr id="16" name="正方形/長方形 15"/>
          <p:cNvSpPr/>
          <p:nvPr/>
        </p:nvSpPr>
        <p:spPr>
          <a:xfrm>
            <a:off x="4860032" y="5229200"/>
            <a:ext cx="3722683" cy="864096"/>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lstStyle/>
          <a:p>
            <a:pPr marL="88900"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a:solidFill>
                <a:prstClr val="black"/>
              </a:solidFill>
            </a:endParaRPr>
          </a:p>
          <a:p>
            <a:pPr eaLnBrk="1" fontAlgn="auto" hangingPunct="1">
              <a:spcBef>
                <a:spcPts val="600"/>
              </a:spcBef>
              <a:spcAft>
                <a:spcPts val="0"/>
              </a:spcAft>
              <a:defRPr/>
            </a:pPr>
            <a:r>
              <a:rPr lang="ja-JP" altLang="en-US" sz="1100" dirty="0">
                <a:solidFill>
                  <a:prstClr val="black"/>
                </a:solidFill>
              </a:rPr>
              <a:t>○ 地域包括支援センターの運営○ </a:t>
            </a:r>
            <a:r>
              <a:rPr lang="ja-JP" altLang="en-US" sz="1100" b="1" dirty="0">
                <a:solidFill>
                  <a:srgbClr val="FF0000"/>
                </a:solidFill>
              </a:rPr>
              <a:t>在宅医療・介護連携の</a:t>
            </a:r>
            <a:endParaRPr lang="en-US" altLang="ja-JP" sz="1100" b="1" dirty="0">
              <a:solidFill>
                <a:srgbClr val="FF0000"/>
              </a:solidFill>
            </a:endParaRPr>
          </a:p>
          <a:p>
            <a:pPr eaLnBrk="1" fontAlgn="auto" hangingPunct="1">
              <a:spcBef>
                <a:spcPts val="600"/>
              </a:spcBef>
              <a:spcAft>
                <a:spcPts val="0"/>
              </a:spcAft>
              <a:defRPr/>
            </a:pPr>
            <a:r>
              <a:rPr lang="ja-JP" altLang="en-US" sz="1100" b="1" dirty="0">
                <a:solidFill>
                  <a:srgbClr val="FF0000"/>
                </a:solidFill>
              </a:rPr>
              <a:t>推進</a:t>
            </a:r>
            <a:r>
              <a:rPr lang="ja-JP" altLang="en-US" sz="1100" dirty="0">
                <a:solidFill>
                  <a:prstClr val="black"/>
                </a:solidFill>
              </a:rPr>
              <a:t>○ </a:t>
            </a:r>
            <a:r>
              <a:rPr lang="ja-JP" altLang="en-US" sz="1100" b="1" dirty="0">
                <a:solidFill>
                  <a:srgbClr val="FF0000"/>
                </a:solidFill>
              </a:rPr>
              <a:t>認知症施策の推進</a:t>
            </a:r>
            <a:r>
              <a:rPr lang="ja-JP" altLang="en-US" sz="1100" dirty="0">
                <a:solidFill>
                  <a:prstClr val="black"/>
                </a:solidFill>
              </a:rPr>
              <a:t>○ </a:t>
            </a:r>
            <a:r>
              <a:rPr lang="ja-JP" altLang="en-US" sz="1100" b="1" dirty="0">
                <a:solidFill>
                  <a:srgbClr val="FF0000"/>
                </a:solidFill>
              </a:rPr>
              <a:t>生活支援サービスの体制整備</a:t>
            </a:r>
            <a:endParaRPr lang="en-US" altLang="ja-JP" sz="1100" b="1" dirty="0">
              <a:solidFill>
                <a:srgbClr val="FF0000"/>
              </a:solidFill>
            </a:endParaRPr>
          </a:p>
        </p:txBody>
      </p:sp>
      <p:sp>
        <p:nvSpPr>
          <p:cNvPr id="19" name="正方形/長方形 18"/>
          <p:cNvSpPr/>
          <p:nvPr/>
        </p:nvSpPr>
        <p:spPr>
          <a:xfrm>
            <a:off x="4860032" y="2636912"/>
            <a:ext cx="4283968"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6427" name="テキスト ボックス 23"/>
          <p:cNvSpPr txBox="1">
            <a:spLocks noChangeArrowheads="1"/>
          </p:cNvSpPr>
          <p:nvPr/>
        </p:nvSpPr>
        <p:spPr bwMode="auto">
          <a:xfrm>
            <a:off x="3995738" y="2276475"/>
            <a:ext cx="922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4F81BD"/>
                </a:solidFill>
                <a:latin typeface="HG丸ｺﾞｼｯｸM-PRO" panose="020F0600000000000000" pitchFamily="50" charset="-128"/>
                <a:ea typeface="HG丸ｺﾞｼｯｸM-PRO" panose="020F0600000000000000" pitchFamily="50" charset="-128"/>
              </a:rPr>
              <a:t>現行と同様</a:t>
            </a:r>
          </a:p>
        </p:txBody>
      </p:sp>
      <p:sp>
        <p:nvSpPr>
          <p:cNvPr id="16428" name="テキスト ボックス 24"/>
          <p:cNvSpPr txBox="1">
            <a:spLocks noChangeArrowheads="1"/>
          </p:cNvSpPr>
          <p:nvPr/>
        </p:nvSpPr>
        <p:spPr bwMode="auto">
          <a:xfrm>
            <a:off x="3995738" y="3284538"/>
            <a:ext cx="922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4F81BD"/>
                </a:solidFill>
                <a:latin typeface="HG丸ｺﾞｼｯｸM-PRO" panose="020F0600000000000000" pitchFamily="50" charset="-128"/>
                <a:ea typeface="HG丸ｺﾞｼｯｸM-PRO" panose="020F0600000000000000" pitchFamily="50" charset="-128"/>
              </a:rPr>
              <a:t>事業に移行</a:t>
            </a:r>
          </a:p>
        </p:txBody>
      </p:sp>
      <p:sp>
        <p:nvSpPr>
          <p:cNvPr id="27" name="角丸四角形 26"/>
          <p:cNvSpPr/>
          <p:nvPr/>
        </p:nvSpPr>
        <p:spPr>
          <a:xfrm>
            <a:off x="2267744" y="2708920"/>
            <a:ext cx="1730721"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ja-JP" altLang="en-US" sz="1400" dirty="0">
                <a:solidFill>
                  <a:prstClr val="black"/>
                </a:solidFill>
              </a:rPr>
              <a:t>訪問看護、福祉用具等</a:t>
            </a:r>
          </a:p>
        </p:txBody>
      </p:sp>
      <p:sp>
        <p:nvSpPr>
          <p:cNvPr id="28" name="角丸四角形 27"/>
          <p:cNvSpPr/>
          <p:nvPr/>
        </p:nvSpPr>
        <p:spPr>
          <a:xfrm>
            <a:off x="2123728" y="3212976"/>
            <a:ext cx="1872208" cy="936104"/>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FF0000"/>
                </a:solidFill>
              </a:rPr>
              <a:t>訪問介護、通所介護</a:t>
            </a:r>
          </a:p>
        </p:txBody>
      </p:sp>
      <p:sp>
        <p:nvSpPr>
          <p:cNvPr id="39" name="正方形/長方形 38"/>
          <p:cNvSpPr/>
          <p:nvPr/>
        </p:nvSpPr>
        <p:spPr>
          <a:xfrm>
            <a:off x="4891439" y="6165303"/>
            <a:ext cx="3722683" cy="549919"/>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2" name="正方形/長方形 51"/>
          <p:cNvSpPr/>
          <p:nvPr/>
        </p:nvSpPr>
        <p:spPr>
          <a:xfrm>
            <a:off x="251520" y="4437112"/>
            <a:ext cx="359206" cy="2203484"/>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4" name="正方形/長方形 53"/>
          <p:cNvSpPr/>
          <p:nvPr/>
        </p:nvSpPr>
        <p:spPr>
          <a:xfrm>
            <a:off x="8666625" y="3140968"/>
            <a:ext cx="477375" cy="3566814"/>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5" name="正方形/長方形 54"/>
          <p:cNvSpPr/>
          <p:nvPr/>
        </p:nvSpPr>
        <p:spPr>
          <a:xfrm>
            <a:off x="179513" y="713798"/>
            <a:ext cx="3816424" cy="1851106"/>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4860032" y="692696"/>
            <a:ext cx="4283968" cy="187220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179388" y="528638"/>
            <a:ext cx="8934450" cy="62992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16451" name="テキスト ボックス 33"/>
          <p:cNvSpPr txBox="1">
            <a:spLocks noChangeArrowheads="1"/>
          </p:cNvSpPr>
          <p:nvPr/>
        </p:nvSpPr>
        <p:spPr bwMode="auto">
          <a:xfrm>
            <a:off x="1914525" y="454025"/>
            <a:ext cx="7175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HG丸ｺﾞｼｯｸM-PRO" panose="020F0600000000000000" pitchFamily="50" charset="-128"/>
                <a:ea typeface="HG丸ｺﾞｼｯｸM-PRO" panose="020F0600000000000000" pitchFamily="50" charset="-128"/>
              </a:rPr>
              <a:t>＜現行＞</a:t>
            </a:r>
          </a:p>
        </p:txBody>
      </p:sp>
      <p:sp>
        <p:nvSpPr>
          <p:cNvPr id="16452" name="テキスト ボックス 34"/>
          <p:cNvSpPr txBox="1">
            <a:spLocks noChangeArrowheads="1"/>
          </p:cNvSpPr>
          <p:nvPr/>
        </p:nvSpPr>
        <p:spPr bwMode="auto">
          <a:xfrm>
            <a:off x="6399213" y="454025"/>
            <a:ext cx="107791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HG丸ｺﾞｼｯｸM-PRO" panose="020F0600000000000000" pitchFamily="50" charset="-128"/>
                <a:ea typeface="HG丸ｺﾞｼｯｸM-PRO" panose="020F0600000000000000" pitchFamily="50" charset="-128"/>
              </a:rPr>
              <a:t>＜見直し後＞</a:t>
            </a:r>
          </a:p>
        </p:txBody>
      </p:sp>
      <p:sp>
        <p:nvSpPr>
          <p:cNvPr id="7" name="角丸四角形 6"/>
          <p:cNvSpPr/>
          <p:nvPr/>
        </p:nvSpPr>
        <p:spPr>
          <a:xfrm>
            <a:off x="3975100" y="466725"/>
            <a:ext cx="1079500" cy="204788"/>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anchor="ctr">
            <a:spAutoFit/>
          </a:bodyPr>
          <a:lstStyle/>
          <a:p>
            <a:pPr algn="ctr" eaLnBrk="1" fontAlgn="auto" hangingPunct="1">
              <a:spcBef>
                <a:spcPts val="0"/>
              </a:spcBef>
              <a:spcAft>
                <a:spcPts val="0"/>
              </a:spcAft>
              <a:defRPr/>
            </a:pPr>
            <a:r>
              <a:rPr lang="ja-JP" altLang="en-US" sz="1200" dirty="0">
                <a:solidFill>
                  <a:prstClr val="black"/>
                </a:solidFill>
              </a:rPr>
              <a:t>介護保険制度</a:t>
            </a:r>
          </a:p>
        </p:txBody>
      </p:sp>
      <p:sp>
        <p:nvSpPr>
          <p:cNvPr id="16454" name="テキスト ボックス 37"/>
          <p:cNvSpPr txBox="1">
            <a:spLocks noChangeArrowheads="1"/>
          </p:cNvSpPr>
          <p:nvPr/>
        </p:nvSpPr>
        <p:spPr bwMode="auto">
          <a:xfrm>
            <a:off x="4140200" y="4149725"/>
            <a:ext cx="849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solidFill>
                  <a:srgbClr val="4F81BD"/>
                </a:solidFill>
                <a:latin typeface="HG丸ｺﾞｼｯｸM-PRO" panose="020F0600000000000000" pitchFamily="50" charset="-128"/>
                <a:ea typeface="HG丸ｺﾞｼｯｸM-PRO" panose="020F0600000000000000" pitchFamily="50" charset="-128"/>
              </a:rPr>
              <a:t>全市町村で実施</a:t>
            </a:r>
          </a:p>
        </p:txBody>
      </p:sp>
      <p:sp>
        <p:nvSpPr>
          <p:cNvPr id="41" name="正方形/長方形 40"/>
          <p:cNvSpPr/>
          <p:nvPr/>
        </p:nvSpPr>
        <p:spPr>
          <a:xfrm>
            <a:off x="0" y="0"/>
            <a:ext cx="9144000" cy="412750"/>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anchor="ctr"/>
          <a:lstStyle/>
          <a:p>
            <a:pPr algn="ctr" eaLnBrk="1" fontAlgn="auto" hangingPunct="1">
              <a:spcBef>
                <a:spcPts val="0"/>
              </a:spcBef>
              <a:spcAft>
                <a:spcPts val="0"/>
              </a:spcAft>
              <a:defRPr/>
            </a:pPr>
            <a:r>
              <a:rPr kumimoji="0" lang="en-US" altLang="ja-JP" sz="2000" b="1" kern="0" dirty="0">
                <a:solidFill>
                  <a:prstClr val="black"/>
                </a:solidFill>
                <a:latin typeface="+mn-ea"/>
              </a:rPr>
              <a:t>【</a:t>
            </a:r>
            <a:r>
              <a:rPr kumimoji="0" lang="ja-JP" altLang="en-US" sz="2000" b="1" kern="0" dirty="0">
                <a:solidFill>
                  <a:prstClr val="black"/>
                </a:solidFill>
                <a:latin typeface="+mn-ea"/>
              </a:rPr>
              <a:t>参考</a:t>
            </a:r>
            <a:r>
              <a:rPr kumimoji="0" lang="en-US" altLang="ja-JP" sz="2000" b="1" kern="0" dirty="0">
                <a:solidFill>
                  <a:prstClr val="black"/>
                </a:solidFill>
                <a:latin typeface="+mn-ea"/>
              </a:rPr>
              <a:t>】</a:t>
            </a:r>
            <a:r>
              <a:rPr kumimoji="0" lang="ja-JP" altLang="en-US" sz="2000" b="1" kern="0" dirty="0">
                <a:solidFill>
                  <a:prstClr val="black"/>
                </a:solidFill>
                <a:latin typeface="+mn-ea"/>
              </a:rPr>
              <a:t>介護予防・日常生活支援総合事業（新しい総合事業）の構成</a:t>
            </a:r>
            <a:endParaRPr lang="ja-JP" altLang="en-US" sz="2000" b="1" dirty="0">
              <a:solidFill>
                <a:prstClr val="black"/>
              </a:solidFill>
              <a:latin typeface="+mn-ea"/>
            </a:endParaRPr>
          </a:p>
        </p:txBody>
      </p:sp>
      <p:sp>
        <p:nvSpPr>
          <p:cNvPr id="40" name="正方形/長方形 39"/>
          <p:cNvSpPr/>
          <p:nvPr/>
        </p:nvSpPr>
        <p:spPr>
          <a:xfrm rot="5400000">
            <a:off x="-59255" y="55124"/>
            <a:ext cx="459432" cy="340922"/>
          </a:xfrm>
          <a:prstGeom prst="rect">
            <a:avLst/>
          </a:prstGeom>
          <a:no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45" name="円/楕円 44"/>
          <p:cNvSpPr/>
          <p:nvPr/>
        </p:nvSpPr>
        <p:spPr>
          <a:xfrm>
            <a:off x="1835150" y="2420938"/>
            <a:ext cx="6985000" cy="266382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43" name="直線コネクタ 42"/>
          <p:cNvCxnSpPr/>
          <p:nvPr/>
        </p:nvCxnSpPr>
        <p:spPr>
          <a:xfrm>
            <a:off x="0" y="3068638"/>
            <a:ext cx="8893175"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9145016" cy="1143000"/>
          </a:xfrm>
          <a:solidFill>
            <a:schemeClr val="tx2">
              <a:lumMod val="20000"/>
              <a:lumOff val="80000"/>
            </a:schemeClr>
          </a:solidFill>
        </p:spPr>
        <p:txBody>
          <a:bodyPr/>
          <a:lstStyle/>
          <a:p>
            <a:r>
              <a:rPr lang="ja-JP" altLang="en-US" u="sng" dirty="0" smtClean="0"/>
              <a:t>ここが問題！堺市案</a:t>
            </a:r>
            <a:r>
              <a:rPr lang="en-US" altLang="ja-JP" u="sng" dirty="0" smtClean="0"/>
              <a:t/>
            </a:r>
            <a:br>
              <a:rPr lang="en-US" altLang="ja-JP" u="sng" dirty="0" smtClean="0"/>
            </a:br>
            <a:r>
              <a:rPr lang="ja-JP" altLang="en-US" u="sng" dirty="0" smtClean="0"/>
              <a:t>②区役所窓口ではチェックリストせず</a:t>
            </a:r>
            <a:endParaRPr kumimoji="1" lang="ja-JP" altLang="en-US" u="sng" dirty="0"/>
          </a:p>
        </p:txBody>
      </p:sp>
      <p:sp>
        <p:nvSpPr>
          <p:cNvPr id="3" name="コンテンツ プレースホルダー 2"/>
          <p:cNvSpPr>
            <a:spLocks noGrp="1"/>
          </p:cNvSpPr>
          <p:nvPr>
            <p:ph idx="1"/>
          </p:nvPr>
        </p:nvSpPr>
        <p:spPr>
          <a:xfrm>
            <a:off x="467544" y="1417638"/>
            <a:ext cx="8229600" cy="3523530"/>
          </a:xfrm>
        </p:spPr>
        <p:txBody>
          <a:bodyPr/>
          <a:lstStyle/>
          <a:p>
            <a:pPr marL="0" indent="0">
              <a:buNone/>
            </a:pPr>
            <a:r>
              <a:rPr kumimoji="1" lang="ja-JP" altLang="en-US" sz="3600" dirty="0" smtClean="0"/>
              <a:t>堺市案　①原則、</a:t>
            </a:r>
            <a:r>
              <a:rPr kumimoji="1" lang="ja-JP" altLang="en-US" sz="3600" dirty="0" smtClean="0">
                <a:solidFill>
                  <a:srgbClr val="FF0000"/>
                </a:solidFill>
              </a:rPr>
              <a:t>地域包括支援センターが実施</a:t>
            </a:r>
            <a:r>
              <a:rPr kumimoji="1" lang="ja-JP" altLang="en-US" sz="3600" dirty="0" smtClean="0"/>
              <a:t>　②認定者については居宅介護支援事業所による</a:t>
            </a:r>
            <a:r>
              <a:rPr lang="ja-JP" altLang="en-US" sz="3600" dirty="0" smtClean="0">
                <a:solidFill>
                  <a:srgbClr val="FF0000"/>
                </a:solidFill>
              </a:rPr>
              <a:t>代行可</a:t>
            </a:r>
            <a:r>
              <a:rPr lang="ja-JP" altLang="en-US" sz="3600" dirty="0" smtClean="0"/>
              <a:t>③本人が区役所に</a:t>
            </a:r>
            <a:r>
              <a:rPr lang="ja-JP" altLang="en-US" sz="3600" dirty="0" smtClean="0">
                <a:solidFill>
                  <a:srgbClr val="FF0000"/>
                </a:solidFill>
              </a:rPr>
              <a:t>来所の場合は基幹型包括支援センター</a:t>
            </a:r>
            <a:r>
              <a:rPr lang="ja-JP" altLang="en-US" sz="3600" dirty="0" smtClean="0"/>
              <a:t>で実施　</a:t>
            </a:r>
            <a:r>
              <a:rPr lang="ja-JP" altLang="en-US" dirty="0" smtClean="0"/>
              <a:t>　</a:t>
            </a:r>
            <a:endParaRPr kumimoji="1" lang="en-US" altLang="ja-JP" dirty="0" smtClean="0"/>
          </a:p>
          <a:p>
            <a:pPr marL="0" indent="0">
              <a:buNone/>
            </a:pPr>
            <a:r>
              <a:rPr kumimoji="1" lang="en-US" altLang="ja-JP" dirty="0" smtClean="0"/>
              <a:t>※</a:t>
            </a:r>
            <a:r>
              <a:rPr kumimoji="1" lang="ja-JP" altLang="en-US" dirty="0" smtClean="0"/>
              <a:t>国ガイドライン</a:t>
            </a:r>
            <a:r>
              <a:rPr lang="ja-JP" altLang="en-US" dirty="0"/>
              <a:t>　</a:t>
            </a:r>
            <a:r>
              <a:rPr lang="ja-JP" altLang="en-US" dirty="0" smtClean="0"/>
              <a:t>「まず保険者が窓口で」</a:t>
            </a:r>
            <a:endParaRPr lang="en-US" altLang="ja-JP" dirty="0" smtClean="0"/>
          </a:p>
        </p:txBody>
      </p:sp>
      <p:sp>
        <p:nvSpPr>
          <p:cNvPr id="4" name="角丸四角形 3"/>
          <p:cNvSpPr/>
          <p:nvPr/>
        </p:nvSpPr>
        <p:spPr>
          <a:xfrm>
            <a:off x="467544" y="5085184"/>
            <a:ext cx="8676456" cy="17728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rgbClr val="FF0000"/>
                </a:solidFill>
              </a:rPr>
              <a:t>区役所は相談電話を地域包括支援センターに丸投げすることにならないか。更新者も認定さえず、チェックリストへ誘導しないか</a:t>
            </a:r>
            <a:endParaRPr kumimoji="1" lang="ja-JP" altLang="en-US" sz="3200" dirty="0">
              <a:solidFill>
                <a:srgbClr val="FF0000"/>
              </a:solidFill>
            </a:endParaRPr>
          </a:p>
        </p:txBody>
      </p:sp>
    </p:spTree>
    <p:extLst>
      <p:ext uri="{BB962C8B-B14F-4D97-AF65-F5344CB8AC3E}">
        <p14:creationId xmlns:p14="http://schemas.microsoft.com/office/powerpoint/2010/main" val="670052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102757" cy="764704"/>
          </a:xfrm>
        </p:spPr>
        <p:txBody>
          <a:bodyPr/>
          <a:lstStyle/>
          <a:p>
            <a:r>
              <a:rPr kumimoji="1" lang="ja-JP" altLang="en-US" u="sng" dirty="0" smtClean="0"/>
              <a:t>堺市の要介護認定の状況</a:t>
            </a:r>
            <a:endParaRPr kumimoji="1" lang="ja-JP" altLang="en-US" u="sng" dirty="0"/>
          </a:p>
        </p:txBody>
      </p:sp>
      <p:sp>
        <p:nvSpPr>
          <p:cNvPr id="3" name="コンテンツ プレースホルダー 2"/>
          <p:cNvSpPr>
            <a:spLocks noGrp="1"/>
          </p:cNvSpPr>
          <p:nvPr>
            <p:ph idx="1"/>
          </p:nvPr>
        </p:nvSpPr>
        <p:spPr>
          <a:xfrm>
            <a:off x="323528" y="764705"/>
            <a:ext cx="8363272" cy="4464496"/>
          </a:xfrm>
        </p:spPr>
        <p:txBody>
          <a:bodyPr/>
          <a:lstStyle/>
          <a:p>
            <a:pPr marL="0" indent="0">
              <a:buNone/>
            </a:pPr>
            <a:r>
              <a:rPr kumimoji="1" lang="ja-JP" altLang="en-US" sz="3600" dirty="0" smtClean="0"/>
              <a:t>要介護認定者数　</a:t>
            </a:r>
            <a:r>
              <a:rPr kumimoji="1" lang="en-US" altLang="ja-JP" sz="3600" dirty="0" smtClean="0"/>
              <a:t>48,765</a:t>
            </a:r>
            <a:r>
              <a:rPr kumimoji="1" lang="ja-JP" altLang="en-US" sz="3600" dirty="0" smtClean="0"/>
              <a:t>人（</a:t>
            </a:r>
            <a:r>
              <a:rPr kumimoji="1" lang="en-US" altLang="ja-JP" sz="3600" dirty="0" smtClean="0"/>
              <a:t>2016</a:t>
            </a:r>
            <a:r>
              <a:rPr kumimoji="1" lang="ja-JP" altLang="en-US" sz="3600" dirty="0" smtClean="0"/>
              <a:t>年</a:t>
            </a:r>
            <a:r>
              <a:rPr kumimoji="1" lang="en-US" altLang="ja-JP" sz="3600" dirty="0" smtClean="0"/>
              <a:t>1</a:t>
            </a:r>
            <a:r>
              <a:rPr kumimoji="1" lang="ja-JP" altLang="en-US" sz="3600" dirty="0" smtClean="0"/>
              <a:t>月）</a:t>
            </a:r>
            <a:endParaRPr kumimoji="1" lang="en-US" altLang="ja-JP" sz="3600" dirty="0" smtClean="0"/>
          </a:p>
          <a:p>
            <a:pPr marL="0" indent="0">
              <a:buNone/>
            </a:pPr>
            <a:r>
              <a:rPr kumimoji="1" lang="ja-JP" altLang="en-US" sz="3600" dirty="0" smtClean="0"/>
              <a:t>認定申請件数　５１</a:t>
            </a:r>
            <a:r>
              <a:rPr kumimoji="1" lang="en-US" altLang="ja-JP" sz="3600" dirty="0" smtClean="0"/>
              <a:t>,</a:t>
            </a:r>
            <a:r>
              <a:rPr kumimoji="1" lang="ja-JP" altLang="en-US" sz="3600" dirty="0" smtClean="0"/>
              <a:t>７５０件（２０１４年度</a:t>
            </a:r>
            <a:r>
              <a:rPr kumimoji="1" lang="en-US" altLang="ja-JP" sz="3600" dirty="0" smtClean="0"/>
              <a:t>1</a:t>
            </a:r>
            <a:r>
              <a:rPr kumimoji="1" lang="ja-JP" altLang="en-US" sz="3600" dirty="0" smtClean="0"/>
              <a:t>年間）</a:t>
            </a:r>
            <a:endParaRPr kumimoji="1" lang="en-US" altLang="ja-JP" sz="3600" dirty="0" smtClean="0"/>
          </a:p>
          <a:p>
            <a:pPr marL="0" indent="0">
              <a:buNone/>
            </a:pPr>
            <a:r>
              <a:rPr lang="ja-JP" altLang="en-US" sz="3600" dirty="0"/>
              <a:t>　</a:t>
            </a:r>
            <a:r>
              <a:rPr lang="ja-JP" altLang="en-US" sz="3600" dirty="0" smtClean="0">
                <a:solidFill>
                  <a:srgbClr val="FF0000"/>
                </a:solidFill>
              </a:rPr>
              <a:t>申請から</a:t>
            </a:r>
            <a:r>
              <a:rPr lang="en-US" altLang="ja-JP" sz="3600" dirty="0" smtClean="0">
                <a:solidFill>
                  <a:srgbClr val="FF0000"/>
                </a:solidFill>
              </a:rPr>
              <a:t>30</a:t>
            </a:r>
            <a:r>
              <a:rPr lang="ja-JP" altLang="en-US" sz="3600" dirty="0" smtClean="0">
                <a:solidFill>
                  <a:srgbClr val="FF0000"/>
                </a:solidFill>
              </a:rPr>
              <a:t>日以内の認定率</a:t>
            </a:r>
            <a:endParaRPr lang="en-US" altLang="ja-JP" sz="3600" dirty="0">
              <a:solidFill>
                <a:srgbClr val="FF0000"/>
              </a:solidFill>
            </a:endParaRPr>
          </a:p>
          <a:p>
            <a:pPr marL="0" indent="0">
              <a:buNone/>
            </a:pPr>
            <a:r>
              <a:rPr kumimoji="1" lang="ja-JP" altLang="en-US" sz="3600" dirty="0" smtClean="0"/>
              <a:t>　　</a:t>
            </a:r>
            <a:r>
              <a:rPr kumimoji="1" lang="en-US" altLang="ja-JP" sz="3600" dirty="0" smtClean="0"/>
              <a:t>2013</a:t>
            </a:r>
            <a:r>
              <a:rPr kumimoji="1" lang="ja-JP" altLang="en-US" sz="3600" dirty="0" smtClean="0"/>
              <a:t>年度　４４．９％　　　　　</a:t>
            </a:r>
            <a:endParaRPr kumimoji="1" lang="en-US" altLang="ja-JP" sz="3600" dirty="0" smtClean="0"/>
          </a:p>
          <a:p>
            <a:pPr marL="0" indent="0">
              <a:buNone/>
            </a:pPr>
            <a:r>
              <a:rPr lang="ja-JP" altLang="en-US" sz="3600" dirty="0" smtClean="0"/>
              <a:t>　　</a:t>
            </a:r>
            <a:r>
              <a:rPr lang="en-US" altLang="ja-JP" sz="3600" dirty="0" smtClean="0"/>
              <a:t>2014</a:t>
            </a:r>
            <a:r>
              <a:rPr lang="ja-JP" altLang="en-US" sz="3600" dirty="0" smtClean="0"/>
              <a:t>年度　３４．３％</a:t>
            </a:r>
            <a:endParaRPr lang="en-US" altLang="ja-JP" sz="3600" dirty="0" smtClean="0"/>
          </a:p>
          <a:p>
            <a:pPr marL="0" indent="0">
              <a:buNone/>
            </a:pPr>
            <a:r>
              <a:rPr kumimoji="1" lang="ja-JP" altLang="en-US" sz="3600" dirty="0" smtClean="0"/>
              <a:t>　　</a:t>
            </a:r>
            <a:r>
              <a:rPr kumimoji="1" lang="en-US" altLang="ja-JP" sz="3600" dirty="0" smtClean="0"/>
              <a:t>2015</a:t>
            </a:r>
            <a:r>
              <a:rPr kumimoji="1" lang="ja-JP" altLang="en-US" sz="3600" dirty="0" smtClean="0"/>
              <a:t>年度（</a:t>
            </a:r>
            <a:r>
              <a:rPr kumimoji="1" lang="en-US" altLang="ja-JP" sz="3600" dirty="0" smtClean="0"/>
              <a:t>1</a:t>
            </a:r>
            <a:r>
              <a:rPr kumimoji="1" lang="ja-JP" altLang="en-US" sz="3600" dirty="0" smtClean="0"/>
              <a:t>月まで）　２６．８％</a:t>
            </a:r>
            <a:endParaRPr kumimoji="1" lang="ja-JP" altLang="en-US" sz="3600" dirty="0"/>
          </a:p>
        </p:txBody>
      </p:sp>
      <p:sp>
        <p:nvSpPr>
          <p:cNvPr id="4" name="角丸四角形 3"/>
          <p:cNvSpPr/>
          <p:nvPr/>
        </p:nvSpPr>
        <p:spPr>
          <a:xfrm>
            <a:off x="0" y="5229200"/>
            <a:ext cx="9144000" cy="16287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rgbClr val="FF0000"/>
                </a:solidFill>
              </a:rPr>
              <a:t>認定申請そのものを抑制したいという意識に結びつく危険性大！　申請させずチェックリストへ誘導</a:t>
            </a:r>
            <a:r>
              <a:rPr kumimoji="1" lang="ja-JP" altLang="en-US" sz="3200" dirty="0" smtClean="0">
                <a:solidFill>
                  <a:srgbClr val="FF0000"/>
                </a:solidFill>
              </a:rPr>
              <a:t>しないか</a:t>
            </a:r>
            <a:endParaRPr kumimoji="1" lang="ja-JP" altLang="en-US" sz="3200" dirty="0">
              <a:solidFill>
                <a:srgbClr val="FF0000"/>
              </a:solidFill>
            </a:endParaRPr>
          </a:p>
        </p:txBody>
      </p:sp>
    </p:spTree>
    <p:extLst>
      <p:ext uri="{BB962C8B-B14F-4D97-AF65-F5344CB8AC3E}">
        <p14:creationId xmlns:p14="http://schemas.microsoft.com/office/powerpoint/2010/main" val="1801778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1143000"/>
          </a:xfrm>
          <a:solidFill>
            <a:schemeClr val="tx2">
              <a:lumMod val="20000"/>
              <a:lumOff val="80000"/>
            </a:schemeClr>
          </a:solidFill>
        </p:spPr>
        <p:txBody>
          <a:bodyPr/>
          <a:lstStyle/>
          <a:p>
            <a:r>
              <a:rPr lang="ja-JP" altLang="en-US" u="sng" dirty="0" smtClean="0"/>
              <a:t>ここが問題！堺市案</a:t>
            </a:r>
            <a:r>
              <a:rPr lang="en-US" altLang="ja-JP" u="sng" dirty="0" smtClean="0"/>
              <a:t/>
            </a:r>
            <a:br>
              <a:rPr lang="en-US" altLang="ja-JP" u="sng" dirty="0" smtClean="0"/>
            </a:br>
            <a:r>
              <a:rPr lang="ja-JP" altLang="en-US" u="sng" dirty="0" smtClean="0"/>
              <a:t>③ケアプラン支援会議を導入</a:t>
            </a:r>
            <a:endParaRPr kumimoji="1" lang="ja-JP" altLang="en-US" u="sng" dirty="0"/>
          </a:p>
        </p:txBody>
      </p:sp>
      <p:sp>
        <p:nvSpPr>
          <p:cNvPr id="3" name="コンテンツ プレースホルダー 2"/>
          <p:cNvSpPr>
            <a:spLocks noGrp="1"/>
          </p:cNvSpPr>
          <p:nvPr>
            <p:ph idx="1"/>
          </p:nvPr>
        </p:nvSpPr>
        <p:spPr>
          <a:xfrm>
            <a:off x="467544" y="1417638"/>
            <a:ext cx="8229600" cy="3523530"/>
          </a:xfrm>
        </p:spPr>
        <p:txBody>
          <a:bodyPr/>
          <a:lstStyle/>
          <a:p>
            <a:pPr marL="0" indent="0">
              <a:buNone/>
            </a:pPr>
            <a:r>
              <a:rPr kumimoji="1" lang="ja-JP" altLang="en-US" sz="3600" dirty="0" smtClean="0"/>
              <a:t>堺市案　大分県を参考に「自立支援型ケアママネジメントへ転換」</a:t>
            </a:r>
            <a:endParaRPr kumimoji="1" lang="en-US" altLang="ja-JP" sz="3600" dirty="0" smtClean="0"/>
          </a:p>
          <a:p>
            <a:pPr marL="0" indent="0">
              <a:buNone/>
            </a:pPr>
            <a:r>
              <a:rPr lang="ja-JP" altLang="en-US" sz="3600" dirty="0"/>
              <a:t>　</a:t>
            </a:r>
            <a:r>
              <a:rPr lang="ja-JP" altLang="en-US" sz="3600" dirty="0" smtClean="0"/>
              <a:t>ケアプラン支援会議を</a:t>
            </a:r>
            <a:endParaRPr lang="en-US" altLang="ja-JP" sz="3600" dirty="0" smtClean="0"/>
          </a:p>
          <a:p>
            <a:pPr marL="0" indent="0">
              <a:buNone/>
            </a:pPr>
            <a:r>
              <a:rPr lang="ja-JP" altLang="en-US" sz="3600" dirty="0"/>
              <a:t>　</a:t>
            </a:r>
            <a:r>
              <a:rPr lang="ja-JP" altLang="en-US" sz="3600" dirty="0" smtClean="0"/>
              <a:t>　平成</a:t>
            </a:r>
            <a:r>
              <a:rPr lang="en-US" altLang="ja-JP" sz="3600" dirty="0" smtClean="0"/>
              <a:t>28</a:t>
            </a:r>
            <a:r>
              <a:rPr lang="ja-JP" altLang="en-US" sz="3600" dirty="0" smtClean="0"/>
              <a:t>年度　包括プランでモデル事業</a:t>
            </a:r>
            <a:endParaRPr lang="en-US" altLang="ja-JP" sz="3600" dirty="0" smtClean="0"/>
          </a:p>
          <a:p>
            <a:pPr marL="0" indent="0">
              <a:buNone/>
            </a:pPr>
            <a:r>
              <a:rPr lang="ja-JP" altLang="en-US" sz="3600" dirty="0"/>
              <a:t>　</a:t>
            </a:r>
            <a:r>
              <a:rPr lang="ja-JP" altLang="en-US" sz="3600" dirty="0" smtClean="0"/>
              <a:t>　平成</a:t>
            </a:r>
            <a:r>
              <a:rPr lang="en-US" altLang="ja-JP" sz="3600" dirty="0" smtClean="0"/>
              <a:t>29</a:t>
            </a:r>
            <a:r>
              <a:rPr lang="ja-JP" altLang="en-US" sz="3600" dirty="0" smtClean="0"/>
              <a:t>年度　委託プラン（要支援１、事業対象者）対象に実施</a:t>
            </a:r>
            <a:endParaRPr lang="en-US" altLang="ja-JP" sz="3600" dirty="0" smtClean="0"/>
          </a:p>
          <a:p>
            <a:pPr marL="0" indent="0">
              <a:buNone/>
            </a:pPr>
            <a:r>
              <a:rPr lang="ja-JP" altLang="en-US" sz="3600" dirty="0"/>
              <a:t>　</a:t>
            </a:r>
            <a:r>
              <a:rPr lang="ja-JP" altLang="en-US" sz="3600" dirty="0" smtClean="0"/>
              <a:t>　　　中央会議　と　区会議</a:t>
            </a:r>
            <a:endParaRPr lang="en-US" altLang="ja-JP" dirty="0" smtClean="0"/>
          </a:p>
        </p:txBody>
      </p:sp>
      <p:sp>
        <p:nvSpPr>
          <p:cNvPr id="4" name="角丸四角形 3"/>
          <p:cNvSpPr/>
          <p:nvPr/>
        </p:nvSpPr>
        <p:spPr>
          <a:xfrm>
            <a:off x="467544" y="5733256"/>
            <a:ext cx="8676456" cy="11247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rgbClr val="FF0000"/>
                </a:solidFill>
              </a:rPr>
              <a:t>ケアマネジャーは要支援</a:t>
            </a:r>
            <a:r>
              <a:rPr kumimoji="1" lang="en-US" altLang="ja-JP" sz="3200" dirty="0" smtClean="0">
                <a:solidFill>
                  <a:srgbClr val="FF0000"/>
                </a:solidFill>
              </a:rPr>
              <a:t>1</a:t>
            </a:r>
            <a:r>
              <a:rPr kumimoji="1" lang="ja-JP" altLang="en-US" sz="3200" dirty="0" smtClean="0">
                <a:solidFill>
                  <a:srgbClr val="FF0000"/>
                </a:solidFill>
              </a:rPr>
              <a:t>のプラン敬遠、サービスが使えなくなる？！</a:t>
            </a:r>
            <a:endParaRPr kumimoji="1" lang="ja-JP" altLang="en-US" sz="3200" dirty="0">
              <a:solidFill>
                <a:srgbClr val="FF0000"/>
              </a:solidFill>
            </a:endParaRPr>
          </a:p>
        </p:txBody>
      </p:sp>
    </p:spTree>
    <p:extLst>
      <p:ext uri="{BB962C8B-B14F-4D97-AF65-F5344CB8AC3E}">
        <p14:creationId xmlns:p14="http://schemas.microsoft.com/office/powerpoint/2010/main" val="747407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199" y="1600200"/>
            <a:ext cx="11370695" cy="6780475"/>
          </a:xfrm>
        </p:spPr>
        <p:txBody>
          <a:bodyPr/>
          <a:lstStyle/>
          <a:p>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2"/>
            <a:ext cx="8790120" cy="659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大分県資料</a:t>
            </a:r>
            <a:endParaRPr kumimoji="1" lang="ja-JP" altLang="en-US" sz="2400" dirty="0">
              <a:solidFill>
                <a:srgbClr val="FF0000"/>
              </a:solidFill>
            </a:endParaRPr>
          </a:p>
        </p:txBody>
      </p:sp>
    </p:spTree>
    <p:extLst>
      <p:ext uri="{BB962C8B-B14F-4D97-AF65-F5344CB8AC3E}">
        <p14:creationId xmlns:p14="http://schemas.microsoft.com/office/powerpoint/2010/main" val="532199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56020" cy="666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大分県資料</a:t>
            </a:r>
            <a:endParaRPr kumimoji="1" lang="ja-JP" altLang="en-US" sz="2400" dirty="0">
              <a:solidFill>
                <a:srgbClr val="FF0000"/>
              </a:solidFill>
            </a:endParaRPr>
          </a:p>
        </p:txBody>
      </p:sp>
    </p:spTree>
    <p:extLst>
      <p:ext uri="{BB962C8B-B14F-4D97-AF65-F5344CB8AC3E}">
        <p14:creationId xmlns:p14="http://schemas.microsoft.com/office/powerpoint/2010/main" val="2364343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 y="692696"/>
            <a:ext cx="8989764" cy="57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和光市</a:t>
            </a:r>
            <a:r>
              <a:rPr kumimoji="1" lang="ja-JP" altLang="en-US" sz="2400" dirty="0" smtClean="0">
                <a:solidFill>
                  <a:srgbClr val="FF0000"/>
                </a:solidFill>
              </a:rPr>
              <a:t>資料</a:t>
            </a:r>
            <a:endParaRPr kumimoji="1" lang="ja-JP" altLang="en-US" sz="2400" dirty="0">
              <a:solidFill>
                <a:srgbClr val="FF0000"/>
              </a:solidFill>
            </a:endParaRPr>
          </a:p>
        </p:txBody>
      </p:sp>
    </p:spTree>
    <p:extLst>
      <p:ext uri="{BB962C8B-B14F-4D97-AF65-F5344CB8AC3E}">
        <p14:creationId xmlns:p14="http://schemas.microsoft.com/office/powerpoint/2010/main" val="1206457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7"/>
            <a:ext cx="10917179" cy="1706010"/>
          </a:xfrm>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9019480" cy="645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和光市</a:t>
            </a:r>
            <a:r>
              <a:rPr kumimoji="1" lang="ja-JP" altLang="en-US" sz="2400" dirty="0" smtClean="0">
                <a:solidFill>
                  <a:srgbClr val="FF0000"/>
                </a:solidFill>
              </a:rPr>
              <a:t>資料</a:t>
            </a:r>
            <a:endParaRPr kumimoji="1" lang="ja-JP" altLang="en-US" sz="2400" dirty="0">
              <a:solidFill>
                <a:srgbClr val="FF0000"/>
              </a:solidFill>
            </a:endParaRPr>
          </a:p>
        </p:txBody>
      </p:sp>
    </p:spTree>
    <p:extLst>
      <p:ext uri="{BB962C8B-B14F-4D97-AF65-F5344CB8AC3E}">
        <p14:creationId xmlns:p14="http://schemas.microsoft.com/office/powerpoint/2010/main" val="1032007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139237" cy="652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71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11309084" cy="1719714"/>
          </a:xfrm>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4" name="角丸四角形 3"/>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和光市</a:t>
            </a:r>
            <a:r>
              <a:rPr kumimoji="1" lang="ja-JP" altLang="en-US" sz="2400" dirty="0" smtClean="0">
                <a:solidFill>
                  <a:srgbClr val="FF0000"/>
                </a:solidFill>
              </a:rPr>
              <a:t>資料</a:t>
            </a:r>
            <a:endParaRPr kumimoji="1" lang="ja-JP" altLang="en-US" sz="24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00152" cy="652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52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74637"/>
            <a:ext cx="8023304" cy="1471391"/>
          </a:xfrm>
          <a:solidFill>
            <a:srgbClr val="FFFF00"/>
          </a:solidFill>
        </p:spPr>
        <p:txBody>
          <a:bodyPr/>
          <a:lstStyle/>
          <a:p>
            <a:r>
              <a:rPr kumimoji="1" lang="ja-JP" altLang="en-US" u="sng" dirty="0" smtClean="0"/>
              <a:t>ワースト１モデルの堺市</a:t>
            </a:r>
            <a:r>
              <a:rPr kumimoji="1" lang="en-US" altLang="ja-JP" u="sng" dirty="0" smtClean="0"/>
              <a:t/>
            </a:r>
            <a:br>
              <a:rPr kumimoji="1" lang="en-US" altLang="ja-JP" u="sng" dirty="0" smtClean="0"/>
            </a:br>
            <a:r>
              <a:rPr kumimoji="1" lang="ja-JP" altLang="en-US" u="sng" dirty="0" smtClean="0"/>
              <a:t>なぜそんなに</a:t>
            </a:r>
            <a:r>
              <a:rPr kumimoji="1" lang="ja-JP" altLang="en-US" dirty="0" smtClean="0"/>
              <a:t>「</a:t>
            </a:r>
            <a:r>
              <a:rPr lang="ja-JP" altLang="en-US" dirty="0" smtClean="0"/>
              <a:t>軽い」の？</a:t>
            </a:r>
            <a:endParaRPr kumimoji="1" lang="ja-JP" altLang="en-US" dirty="0"/>
          </a:p>
        </p:txBody>
      </p:sp>
      <p:sp>
        <p:nvSpPr>
          <p:cNvPr id="3" name="コンテンツ プレースホルダー 2"/>
          <p:cNvSpPr>
            <a:spLocks noGrp="1"/>
          </p:cNvSpPr>
          <p:nvPr>
            <p:ph idx="1"/>
          </p:nvPr>
        </p:nvSpPr>
        <p:spPr>
          <a:xfrm>
            <a:off x="487616" y="1746029"/>
            <a:ext cx="8219256" cy="5145435"/>
          </a:xfrm>
        </p:spPr>
        <p:txBody>
          <a:bodyPr/>
          <a:lstStyle/>
          <a:p>
            <a:pPr marL="0" indent="0">
              <a:buNone/>
            </a:pPr>
            <a:r>
              <a:rPr lang="ja-JP" altLang="ja-JP" sz="4400" dirty="0"/>
              <a:t>１　現場の介護事業者や利用者等の声や実態を踏まえることなく、サービス類型や移行方法などの形式づくりを優先させている。しかも品川区や大分県など、単なる模倣に過ぎない案を持ち出すなど、極めて「軽い」、気楽な検討</a:t>
            </a:r>
            <a:r>
              <a:rPr lang="ja-JP" altLang="ja-JP" sz="4400" dirty="0" smtClean="0"/>
              <a:t>姿勢</a:t>
            </a:r>
            <a:endParaRPr lang="ja-JP" altLang="ja-JP" sz="4400" dirty="0"/>
          </a:p>
        </p:txBody>
      </p:sp>
    </p:spTree>
    <p:extLst>
      <p:ext uri="{BB962C8B-B14F-4D97-AF65-F5344CB8AC3E}">
        <p14:creationId xmlns:p14="http://schemas.microsoft.com/office/powerpoint/2010/main" val="80173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0" y="188913"/>
            <a:ext cx="8820150" cy="296862"/>
          </a:xfrm>
        </p:spPr>
        <p:txBody>
          <a:bodyPr/>
          <a:lstStyle/>
          <a:p>
            <a:pPr eaLnBrk="1" hangingPunct="1"/>
            <a:r>
              <a:rPr lang="ja-JP" altLang="en-US" sz="2800" b="1" u="sng" dirty="0" smtClean="0"/>
              <a:t>要支援のヘルパー、デイサービスは市町村事業へ</a:t>
            </a:r>
          </a:p>
        </p:txBody>
      </p:sp>
      <p:graphicFrame>
        <p:nvGraphicFramePr>
          <p:cNvPr id="4" name="コンテンツ プレースホルダ 3"/>
          <p:cNvGraphicFramePr>
            <a:graphicFrameLocks noGrp="1"/>
          </p:cNvGraphicFramePr>
          <p:nvPr>
            <p:ph idx="1"/>
          </p:nvPr>
        </p:nvGraphicFramePr>
        <p:xfrm>
          <a:off x="179388" y="1028700"/>
          <a:ext cx="3384550" cy="5532438"/>
        </p:xfrm>
        <a:graphic>
          <a:graphicData uri="http://schemas.openxmlformats.org/drawingml/2006/table">
            <a:tbl>
              <a:tblPr firstRow="1" bandRow="1">
                <a:tableStyleId>{5C22544A-7EE6-4342-B048-85BDC9FD1C3A}</a:tableStyleId>
              </a:tblPr>
              <a:tblGrid>
                <a:gridCol w="3384550"/>
              </a:tblGrid>
              <a:tr h="1416000">
                <a:tc>
                  <a:txBody>
                    <a:bodyPr/>
                    <a:lstStyle/>
                    <a:p>
                      <a:pPr algn="l">
                        <a:spcAft>
                          <a:spcPts val="0"/>
                        </a:spcAft>
                      </a:pPr>
                      <a:r>
                        <a:rPr lang="ja-JP" altLang="en-US" sz="1600" kern="0" dirty="0" smtClean="0">
                          <a:solidFill>
                            <a:schemeClr val="tx1"/>
                          </a:solidFill>
                          <a:latin typeface="Arial"/>
                          <a:ea typeface="ＭＳ Ｐゴシック"/>
                          <a:cs typeface="Arial"/>
                        </a:rPr>
                        <a:t>　　</a:t>
                      </a:r>
                      <a:r>
                        <a:rPr lang="ja-JP" altLang="en-US" sz="2000" kern="0" dirty="0" smtClean="0">
                          <a:solidFill>
                            <a:srgbClr val="FF0000"/>
                          </a:solidFill>
                          <a:latin typeface="Arial"/>
                          <a:ea typeface="ＭＳ Ｐゴシック"/>
                          <a:cs typeface="Arial"/>
                        </a:rPr>
                        <a:t>・</a:t>
                      </a:r>
                      <a:r>
                        <a:rPr lang="ja-JP" sz="2000" kern="0" dirty="0" smtClean="0">
                          <a:solidFill>
                            <a:srgbClr val="FF0000"/>
                          </a:solidFill>
                          <a:latin typeface="Arial"/>
                          <a:ea typeface="ＭＳ Ｐゴシック"/>
                          <a:cs typeface="Arial"/>
                        </a:rPr>
                        <a:t>訪問介護</a:t>
                      </a:r>
                      <a:endParaRPr lang="en-US" altLang="ja-JP" sz="2000" kern="0" dirty="0" smtClean="0">
                        <a:solidFill>
                          <a:srgbClr val="FF0000"/>
                        </a:solidFill>
                        <a:latin typeface="Arial"/>
                        <a:ea typeface="ＭＳ Ｐゴシック"/>
                        <a:cs typeface="Arial"/>
                      </a:endParaRPr>
                    </a:p>
                    <a:p>
                      <a:pPr algn="l">
                        <a:spcAft>
                          <a:spcPts val="0"/>
                        </a:spcAft>
                      </a:pPr>
                      <a:r>
                        <a:rPr lang="ja-JP" altLang="en-US" sz="2000" kern="0" dirty="0" smtClean="0">
                          <a:solidFill>
                            <a:srgbClr val="FF0000"/>
                          </a:solidFill>
                          <a:latin typeface="Arial"/>
                          <a:ea typeface="ＭＳ Ｐゴシック"/>
                          <a:cs typeface="Arial"/>
                        </a:rPr>
                        <a:t>　　（ホームヘルパー）</a:t>
                      </a:r>
                      <a:endParaRPr lang="ja-JP" sz="2800" kern="100" dirty="0">
                        <a:solidFill>
                          <a:srgbClr val="FF0000"/>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smtClean="0">
                          <a:solidFill>
                            <a:srgbClr val="FF0000"/>
                          </a:solidFill>
                          <a:latin typeface="Arial"/>
                          <a:ea typeface="+mn-ea"/>
                          <a:cs typeface="Arial"/>
                        </a:rPr>
                        <a:t>　　・</a:t>
                      </a:r>
                      <a:r>
                        <a:rPr lang="ja-JP" altLang="ja-JP" sz="2000" b="1" kern="0" dirty="0" smtClean="0">
                          <a:solidFill>
                            <a:srgbClr val="FF0000"/>
                          </a:solidFill>
                          <a:latin typeface="Arial"/>
                          <a:ea typeface="+mn-ea"/>
                          <a:cs typeface="Arial"/>
                        </a:rPr>
                        <a:t>通所介護</a:t>
                      </a:r>
                      <a:endParaRPr lang="en-US" altLang="ja-JP" sz="2000" b="1" kern="0" dirty="0" smtClean="0">
                        <a:solidFill>
                          <a:srgbClr val="FF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smtClean="0">
                          <a:solidFill>
                            <a:srgbClr val="FF0000"/>
                          </a:solidFill>
                          <a:latin typeface="Arial"/>
                          <a:ea typeface="+mn-ea"/>
                          <a:cs typeface="Arial"/>
                        </a:rPr>
                        <a:t>　　（デイサービス）</a:t>
                      </a:r>
                      <a:endParaRPr lang="ja-JP" altLang="ja-JP" sz="2800" b="1" kern="100" dirty="0" smtClean="0">
                        <a:solidFill>
                          <a:srgbClr val="FF0000"/>
                        </a:solidFill>
                        <a:latin typeface="Century"/>
                        <a:ea typeface="ＭＳ 明朝"/>
                        <a:cs typeface="Times New Roman"/>
                      </a:endParaRPr>
                    </a:p>
                  </a:txBody>
                  <a:tcPr marL="62868" marR="62868" marT="0" marB="0" anchor="ctr">
                    <a:solidFill>
                      <a:srgbClr val="FFFF00"/>
                    </a:solidFill>
                  </a:tcPr>
                </a:tc>
              </a:tr>
              <a:tr h="336265">
                <a:tc>
                  <a:txBody>
                    <a:bodyPr/>
                    <a:lstStyle/>
                    <a:p>
                      <a:pPr algn="l">
                        <a:spcAft>
                          <a:spcPts val="0"/>
                        </a:spcAft>
                      </a:pPr>
                      <a:endParaRPr lang="ja-JP" sz="2000" b="1" kern="100" dirty="0">
                        <a:solidFill>
                          <a:schemeClr val="tx1"/>
                        </a:solidFill>
                        <a:latin typeface="Century"/>
                        <a:ea typeface="ＭＳ 明朝"/>
                        <a:cs typeface="Times New Roman"/>
                      </a:endParaRPr>
                    </a:p>
                  </a:txBody>
                  <a:tcPr marL="62868" marR="62868" marT="0" marB="0" anchor="ctr">
                    <a:noFill/>
                  </a:tcPr>
                </a:tc>
              </a:tr>
              <a:tr h="2926586">
                <a:tc>
                  <a:txBody>
                    <a:bodyPr/>
                    <a:lstStyle/>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看護</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リハビリテーション</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通所リハビリテーション</a:t>
                      </a:r>
                      <a:r>
                        <a:rPr lang="ja-JP" altLang="en-US" sz="1600" b="1" kern="0" dirty="0" smtClean="0">
                          <a:solidFill>
                            <a:schemeClr val="tx1"/>
                          </a:solidFill>
                          <a:latin typeface="Arial"/>
                          <a:ea typeface="+mn-ea"/>
                          <a:cs typeface="Arial"/>
                        </a:rPr>
                        <a:t>（デイケア）</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短期入所療養介護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居宅療養管理指導</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特定施設入居者生活介護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短期入所生活介護</a:t>
                      </a:r>
                      <a:r>
                        <a:rPr lang="ja-JP" altLang="en-US" sz="1600" b="1" kern="0" dirty="0" smtClean="0">
                          <a:solidFill>
                            <a:schemeClr val="tx1"/>
                          </a:solidFill>
                          <a:latin typeface="Arial"/>
                          <a:ea typeface="+mn-ea"/>
                          <a:cs typeface="Arial"/>
                        </a:rPr>
                        <a:t>（ショートステイ）</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訪問入浴介護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認知症対応型共同生活介護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小規模多機能型居宅介護</a:t>
                      </a:r>
                      <a:endParaRPr lang="ja-JP" altLang="ja-JP" sz="1600" b="1" kern="100" dirty="0" smtClean="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認知症</a:t>
                      </a:r>
                      <a:r>
                        <a:rPr lang="ja-JP" sz="1600" b="1" kern="0" dirty="0">
                          <a:solidFill>
                            <a:schemeClr val="tx1"/>
                          </a:solidFill>
                          <a:latin typeface="Arial"/>
                          <a:ea typeface="ＭＳ Ｐゴシック"/>
                          <a:cs typeface="Arial"/>
                        </a:rPr>
                        <a:t>対応型通所介護</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福祉用具貸与</a:t>
                      </a:r>
                      <a:endParaRPr lang="ja-JP" altLang="ja-JP" sz="1600" b="1" kern="100" dirty="0" smtClean="0">
                        <a:solidFill>
                          <a:schemeClr val="tx1"/>
                        </a:solidFill>
                        <a:latin typeface="Century"/>
                        <a:ea typeface="ＭＳ 明朝"/>
                        <a:cs typeface="Times New Roman"/>
                      </a:endParaRPr>
                    </a:p>
                  </a:txBody>
                  <a:tcPr marL="62868" marR="62868" marT="0" marB="0" anchor="ctr">
                    <a:noFill/>
                  </a:tcPr>
                </a:tc>
              </a:tr>
              <a:tr h="853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a:t>
                      </a:r>
                      <a:r>
                        <a:rPr lang="ja-JP" altLang="en-US" sz="1600" b="1" kern="0" dirty="0" smtClean="0">
                          <a:solidFill>
                            <a:schemeClr val="tx1"/>
                          </a:solidFill>
                          <a:latin typeface="Arial"/>
                          <a:ea typeface="+mn-ea"/>
                          <a:cs typeface="Arial"/>
                        </a:rPr>
                        <a:t>販売・</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・住宅改修　　　　　　　　</a:t>
                      </a:r>
                      <a:r>
                        <a:rPr lang="ja-JP" altLang="en-US" sz="2000" b="1" kern="100" dirty="0" smtClean="0">
                          <a:solidFill>
                            <a:schemeClr val="tx1"/>
                          </a:solidFill>
                          <a:latin typeface="ＭＳ Ｐゴシック" pitchFamily="50" charset="-128"/>
                          <a:ea typeface="ＭＳ Ｐゴシック" pitchFamily="50" charset="-128"/>
                          <a:cs typeface="Times New Roman"/>
                        </a:rPr>
                        <a:t>など</a:t>
                      </a:r>
                      <a:endParaRPr lang="ja-JP" altLang="ja-JP" sz="2000" b="1" kern="100" dirty="0" smtClean="0">
                        <a:solidFill>
                          <a:schemeClr val="tx1"/>
                        </a:solidFill>
                        <a:latin typeface="ＭＳ Ｐゴシック" pitchFamily="50" charset="-128"/>
                        <a:ea typeface="ＭＳ Ｐゴシック" pitchFamily="50" charset="-128"/>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sz="2000" b="1" kern="100" dirty="0">
                        <a:solidFill>
                          <a:schemeClr val="tx1"/>
                        </a:solidFill>
                        <a:latin typeface="Century"/>
                        <a:ea typeface="ＭＳ 明朝"/>
                        <a:cs typeface="Times New Roman"/>
                      </a:endParaRPr>
                    </a:p>
                  </a:txBody>
                  <a:tcPr marL="62868" marR="62868" marT="0" marB="0">
                    <a:noFill/>
                  </a:tcPr>
                </a:tc>
              </a:tr>
            </a:tbl>
          </a:graphicData>
        </a:graphic>
      </p:graphicFrame>
      <p:graphicFrame>
        <p:nvGraphicFramePr>
          <p:cNvPr id="6" name="コンテンツ プレースホルダ 3"/>
          <p:cNvGraphicFramePr>
            <a:graphicFrameLocks/>
          </p:cNvGraphicFramePr>
          <p:nvPr/>
        </p:nvGraphicFramePr>
        <p:xfrm>
          <a:off x="5076825" y="1268413"/>
          <a:ext cx="3816350" cy="1768475"/>
        </p:xfrm>
        <a:graphic>
          <a:graphicData uri="http://schemas.openxmlformats.org/drawingml/2006/table">
            <a:tbl>
              <a:tblPr firstRow="1" bandRow="1">
                <a:tableStyleId>{5C22544A-7EE6-4342-B048-85BDC9FD1C3A}</a:tableStyleId>
              </a:tblPr>
              <a:tblGrid>
                <a:gridCol w="3816350"/>
              </a:tblGrid>
              <a:tr h="1768475">
                <a:tc>
                  <a:txBody>
                    <a:bodyPr/>
                    <a:lstStyle/>
                    <a:p>
                      <a:pPr algn="l">
                        <a:spcAft>
                          <a:spcPts val="0"/>
                        </a:spcAft>
                      </a:pPr>
                      <a:r>
                        <a:rPr lang="ja-JP" altLang="en-US" sz="1600" kern="0" dirty="0" smtClean="0">
                          <a:solidFill>
                            <a:schemeClr val="tx1"/>
                          </a:solidFill>
                          <a:latin typeface="Arial"/>
                          <a:ea typeface="ＭＳ Ｐゴシック"/>
                          <a:cs typeface="Arial"/>
                        </a:rPr>
                        <a:t>・</a:t>
                      </a:r>
                      <a:r>
                        <a:rPr lang="ja-JP" sz="1600" kern="0" dirty="0" smtClean="0">
                          <a:solidFill>
                            <a:schemeClr val="tx1"/>
                          </a:solidFill>
                          <a:latin typeface="Arial"/>
                          <a:ea typeface="ＭＳ Ｐゴシック"/>
                          <a:cs typeface="Arial"/>
                        </a:rPr>
                        <a:t>訪問</a:t>
                      </a:r>
                      <a:r>
                        <a:rPr lang="ja-JP" altLang="en-US" sz="1600" kern="0" dirty="0" smtClean="0">
                          <a:solidFill>
                            <a:schemeClr val="tx1"/>
                          </a:solidFill>
                          <a:latin typeface="Arial"/>
                          <a:ea typeface="ＭＳ Ｐゴシック"/>
                          <a:cs typeface="Arial"/>
                        </a:rPr>
                        <a:t>型サービス</a:t>
                      </a:r>
                      <a:endParaRPr lang="ja-JP" sz="2000"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a:t>
                      </a:r>
                      <a:r>
                        <a:rPr lang="ja-JP" altLang="en-US" sz="1600" b="1" kern="0" dirty="0" smtClean="0">
                          <a:solidFill>
                            <a:schemeClr val="tx1"/>
                          </a:solidFill>
                          <a:latin typeface="Arial"/>
                          <a:ea typeface="+mn-ea"/>
                          <a:cs typeface="Arial"/>
                        </a:rPr>
                        <a:t>型サービス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・生活支援サービス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（配食・見守り等）</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2000" b="1" kern="100" dirty="0" smtClean="0">
                        <a:solidFill>
                          <a:schemeClr val="tx1"/>
                        </a:solidFill>
                        <a:latin typeface="Century"/>
                        <a:ea typeface="ＭＳ 明朝"/>
                        <a:cs typeface="Times New Roman"/>
                      </a:endParaRPr>
                    </a:p>
                  </a:txBody>
                  <a:tcPr marL="62864" marR="62864" marT="0" marB="0" anchor="ctr">
                    <a:solidFill>
                      <a:srgbClr val="FFFF00"/>
                    </a:solidFill>
                  </a:tcPr>
                </a:tc>
              </a:tr>
            </a:tbl>
          </a:graphicData>
        </a:graphic>
      </p:graphicFrame>
      <p:sp>
        <p:nvSpPr>
          <p:cNvPr id="7" name="角丸四角形 6"/>
          <p:cNvSpPr/>
          <p:nvPr/>
        </p:nvSpPr>
        <p:spPr>
          <a:xfrm>
            <a:off x="395288" y="620713"/>
            <a:ext cx="2881312" cy="287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予防給付によるサービス</a:t>
            </a:r>
          </a:p>
        </p:txBody>
      </p:sp>
      <p:sp>
        <p:nvSpPr>
          <p:cNvPr id="8" name="角丸四角形 7"/>
          <p:cNvSpPr/>
          <p:nvPr/>
        </p:nvSpPr>
        <p:spPr>
          <a:xfrm>
            <a:off x="5292725" y="620713"/>
            <a:ext cx="3671888" cy="576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新しい総合事業によるサービス</a:t>
            </a:r>
            <a:endParaRPr lang="en-US" altLang="ja-JP" sz="1600" b="1" dirty="0">
              <a:solidFill>
                <a:schemeClr val="tx1"/>
              </a:solidFill>
            </a:endParaRPr>
          </a:p>
          <a:p>
            <a:pPr algn="ctr" eaLnBrk="1" fontAlgn="auto" hangingPunct="1">
              <a:spcBef>
                <a:spcPts val="0"/>
              </a:spcBef>
              <a:spcAft>
                <a:spcPts val="0"/>
              </a:spcAft>
              <a:defRPr/>
            </a:pPr>
            <a:r>
              <a:rPr lang="ja-JP" altLang="en-US" sz="1600" b="1" dirty="0">
                <a:solidFill>
                  <a:schemeClr val="tx1"/>
                </a:solidFill>
              </a:rPr>
              <a:t>（介護予防・生活支援サービス事業）</a:t>
            </a:r>
          </a:p>
        </p:txBody>
      </p:sp>
      <p:sp>
        <p:nvSpPr>
          <p:cNvPr id="9" name="右矢印 8"/>
          <p:cNvSpPr/>
          <p:nvPr/>
        </p:nvSpPr>
        <p:spPr>
          <a:xfrm>
            <a:off x="3132138" y="1196975"/>
            <a:ext cx="1511300" cy="719138"/>
          </a:xfrm>
          <a:prstGeom prst="rightArrow">
            <a:avLst>
              <a:gd name="adj1" fmla="val 73992"/>
              <a:gd name="adj2" fmla="val 612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400" b="1" dirty="0">
              <a:solidFill>
                <a:schemeClr val="tx1"/>
              </a:solidFill>
            </a:endParaRPr>
          </a:p>
        </p:txBody>
      </p:sp>
      <p:sp>
        <p:nvSpPr>
          <p:cNvPr id="14" name="四角形吹き出し 13"/>
          <p:cNvSpPr/>
          <p:nvPr/>
        </p:nvSpPr>
        <p:spPr>
          <a:xfrm>
            <a:off x="7164388" y="1341438"/>
            <a:ext cx="1655762" cy="358775"/>
          </a:xfrm>
          <a:prstGeom prst="wedgeRectCallout">
            <a:avLst>
              <a:gd name="adj1" fmla="val -77623"/>
              <a:gd name="adj2" fmla="val -20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・多様な担い手による生活支援</a:t>
            </a:r>
          </a:p>
        </p:txBody>
      </p:sp>
      <p:sp>
        <p:nvSpPr>
          <p:cNvPr id="15" name="四角形吹き出し 14"/>
          <p:cNvSpPr/>
          <p:nvPr/>
        </p:nvSpPr>
        <p:spPr>
          <a:xfrm>
            <a:off x="7092950" y="1773238"/>
            <a:ext cx="1871663" cy="503237"/>
          </a:xfrm>
          <a:prstGeom prst="wedgeRectCallout">
            <a:avLst>
              <a:gd name="adj1" fmla="val -65174"/>
              <a:gd name="adj2" fmla="val -258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200" b="1" dirty="0">
                <a:solidFill>
                  <a:schemeClr val="tx1"/>
                </a:solidFill>
              </a:rPr>
              <a:t>・ミニデイなどの集いの場</a:t>
            </a:r>
            <a:endParaRPr lang="en-US" altLang="ja-JP" sz="1200" b="1" dirty="0">
              <a:solidFill>
                <a:schemeClr val="tx1"/>
              </a:solidFill>
            </a:endParaRPr>
          </a:p>
          <a:p>
            <a:pPr eaLnBrk="1" fontAlgn="auto" hangingPunct="1">
              <a:spcBef>
                <a:spcPts val="0"/>
              </a:spcBef>
              <a:spcAft>
                <a:spcPts val="0"/>
              </a:spcAft>
              <a:defRPr/>
            </a:pPr>
            <a:r>
              <a:rPr lang="ja-JP" altLang="en-US" sz="1200" b="1" dirty="0">
                <a:solidFill>
                  <a:schemeClr val="tx1"/>
                </a:solidFill>
              </a:rPr>
              <a:t>・運動、栄養、口腔ケア等の教室</a:t>
            </a:r>
          </a:p>
        </p:txBody>
      </p:sp>
      <p:sp>
        <p:nvSpPr>
          <p:cNvPr id="16" name="四角形吹き出し 15"/>
          <p:cNvSpPr/>
          <p:nvPr/>
        </p:nvSpPr>
        <p:spPr>
          <a:xfrm>
            <a:off x="6875463" y="2565400"/>
            <a:ext cx="2089150" cy="431800"/>
          </a:xfrm>
          <a:prstGeom prst="wedgeRectCallout">
            <a:avLst>
              <a:gd name="adj1" fmla="val -52246"/>
              <a:gd name="adj2" fmla="val -18884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介護事業所による訪問型・通所型サービス</a:t>
            </a:r>
          </a:p>
        </p:txBody>
      </p:sp>
      <p:sp>
        <p:nvSpPr>
          <p:cNvPr id="18" name="角丸四角形 17"/>
          <p:cNvSpPr/>
          <p:nvPr/>
        </p:nvSpPr>
        <p:spPr>
          <a:xfrm>
            <a:off x="323850" y="1052513"/>
            <a:ext cx="2592388" cy="1296987"/>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9" name="正方形/長方形 18"/>
          <p:cNvSpPr/>
          <p:nvPr/>
        </p:nvSpPr>
        <p:spPr>
          <a:xfrm>
            <a:off x="5148263" y="3068638"/>
            <a:ext cx="39957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ja-JP" sz="1400" b="1" dirty="0">
                <a:solidFill>
                  <a:schemeClr val="tx1"/>
                </a:solidFill>
              </a:rPr>
              <a:t>※</a:t>
            </a:r>
            <a:r>
              <a:rPr lang="ja-JP" altLang="en-US" sz="1400" b="1" dirty="0">
                <a:solidFill>
                  <a:schemeClr val="tx1"/>
                </a:solidFill>
              </a:rPr>
              <a:t>多様な主体による多様なサービスの提供を推進</a:t>
            </a:r>
            <a:endParaRPr lang="en-US" altLang="ja-JP" sz="1400" b="1" dirty="0">
              <a:solidFill>
                <a:schemeClr val="tx1"/>
              </a:solidFill>
            </a:endParaRPr>
          </a:p>
          <a:p>
            <a:pPr eaLnBrk="1" fontAlgn="auto" hangingPunct="1">
              <a:spcBef>
                <a:spcPts val="0"/>
              </a:spcBef>
              <a:spcAft>
                <a:spcPts val="0"/>
              </a:spcAft>
              <a:defRPr/>
            </a:pPr>
            <a:r>
              <a:rPr lang="en-US" altLang="ja-JP" sz="1400" b="1" dirty="0">
                <a:solidFill>
                  <a:schemeClr val="tx1"/>
                </a:solidFill>
              </a:rPr>
              <a:t>※</a:t>
            </a:r>
            <a:r>
              <a:rPr lang="ja-JP" altLang="en-US" sz="1400" b="1" dirty="0">
                <a:solidFill>
                  <a:schemeClr val="tx1"/>
                </a:solidFill>
              </a:rPr>
              <a:t>総合事業のみ利用の場合は、基本チェックリスト該当で利用可</a:t>
            </a:r>
          </a:p>
        </p:txBody>
      </p:sp>
      <p:cxnSp>
        <p:nvCxnSpPr>
          <p:cNvPr id="22" name="直線コネクタ 21"/>
          <p:cNvCxnSpPr/>
          <p:nvPr/>
        </p:nvCxnSpPr>
        <p:spPr>
          <a:xfrm>
            <a:off x="3419475" y="2852738"/>
            <a:ext cx="0" cy="3455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203575" y="2852738"/>
            <a:ext cx="207963"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203575" y="6308725"/>
            <a:ext cx="207963"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419475" y="4581525"/>
            <a:ext cx="207963"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635375" y="4149725"/>
            <a:ext cx="2232025"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schemeClr val="tx1"/>
                </a:solidFill>
              </a:rPr>
              <a:t>従来通り</a:t>
            </a:r>
            <a:endParaRPr lang="en-US" altLang="ja-JP" sz="2000" b="1" dirty="0">
              <a:solidFill>
                <a:schemeClr val="tx1"/>
              </a:solidFill>
            </a:endParaRPr>
          </a:p>
          <a:p>
            <a:pPr eaLnBrk="1" fontAlgn="auto" hangingPunct="1">
              <a:spcBef>
                <a:spcPts val="0"/>
              </a:spcBef>
              <a:spcAft>
                <a:spcPts val="0"/>
              </a:spcAft>
              <a:defRPr/>
            </a:pPr>
            <a:r>
              <a:rPr lang="ja-JP" altLang="en-US" sz="2000" b="1" dirty="0">
                <a:solidFill>
                  <a:schemeClr val="tx1"/>
                </a:solidFill>
              </a:rPr>
              <a:t>予防給付で行う</a:t>
            </a:r>
          </a:p>
        </p:txBody>
      </p:sp>
      <p:sp>
        <p:nvSpPr>
          <p:cNvPr id="28" name="正方形/長方形 27"/>
          <p:cNvSpPr/>
          <p:nvPr/>
        </p:nvSpPr>
        <p:spPr>
          <a:xfrm>
            <a:off x="2987675" y="1925638"/>
            <a:ext cx="2232025"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800" b="1" dirty="0">
                <a:solidFill>
                  <a:srgbClr val="FF0000"/>
                </a:solidFill>
              </a:rPr>
              <a:t>市町村事業へ移行</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74638"/>
            <a:ext cx="8003232" cy="1714202"/>
          </a:xfrm>
          <a:solidFill>
            <a:srgbClr val="FFFF00"/>
          </a:solidFill>
        </p:spPr>
        <p:txBody>
          <a:bodyPr/>
          <a:lstStyle/>
          <a:p>
            <a:r>
              <a:rPr kumimoji="1" lang="ja-JP" altLang="en-US" u="sng" dirty="0" smtClean="0"/>
              <a:t>ワースト１モデルの堺市</a:t>
            </a:r>
            <a:r>
              <a:rPr kumimoji="1" lang="en-US" altLang="ja-JP" u="sng" dirty="0" smtClean="0"/>
              <a:t/>
            </a:r>
            <a:br>
              <a:rPr kumimoji="1" lang="en-US" altLang="ja-JP" u="sng" dirty="0" smtClean="0"/>
            </a:br>
            <a:r>
              <a:rPr lang="ja-JP" altLang="en-US" dirty="0" smtClean="0"/>
              <a:t>あてもないのに類型づくり</a:t>
            </a:r>
            <a:endParaRPr kumimoji="1" lang="ja-JP" altLang="en-US" dirty="0"/>
          </a:p>
        </p:txBody>
      </p:sp>
      <p:sp>
        <p:nvSpPr>
          <p:cNvPr id="3" name="コンテンツ プレースホルダー 2"/>
          <p:cNvSpPr>
            <a:spLocks noGrp="1"/>
          </p:cNvSpPr>
          <p:nvPr>
            <p:ph idx="1"/>
          </p:nvPr>
        </p:nvSpPr>
        <p:spPr>
          <a:xfrm>
            <a:off x="0" y="1988840"/>
            <a:ext cx="8964488" cy="4869160"/>
          </a:xfrm>
        </p:spPr>
        <p:txBody>
          <a:bodyPr/>
          <a:lstStyle/>
          <a:p>
            <a:pPr marL="0" indent="0">
              <a:buNone/>
            </a:pPr>
            <a:r>
              <a:rPr lang="ja-JP" altLang="ja-JP" dirty="0" smtClean="0"/>
              <a:t>２</a:t>
            </a:r>
            <a:r>
              <a:rPr lang="ja-JP" altLang="ja-JP" sz="4000" dirty="0"/>
              <a:t>　新総合事業に移行しても既存事業所による現行相当サービスによるサービス提供しか方法がない現実があるにもかかわらず、「生活援助の担い手の転換」という妄想に取りつかれ、参入主体のめぼしのつかないまま、「多様なサービス」類型を並べ、提案するたびにコロコロ変わるという無責任な</a:t>
            </a:r>
            <a:r>
              <a:rPr lang="ja-JP" altLang="ja-JP" sz="4000" dirty="0" smtClean="0"/>
              <a:t>姿勢</a:t>
            </a:r>
            <a:endParaRPr lang="ja-JP" altLang="ja-JP" sz="4000" dirty="0"/>
          </a:p>
        </p:txBody>
      </p:sp>
    </p:spTree>
    <p:extLst>
      <p:ext uri="{BB962C8B-B14F-4D97-AF65-F5344CB8AC3E}">
        <p14:creationId xmlns:p14="http://schemas.microsoft.com/office/powerpoint/2010/main" val="4004660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003232" cy="1570186"/>
          </a:xfrm>
          <a:solidFill>
            <a:srgbClr val="FFFF00"/>
          </a:solidFill>
        </p:spPr>
        <p:txBody>
          <a:bodyPr/>
          <a:lstStyle/>
          <a:p>
            <a:r>
              <a:rPr kumimoji="1" lang="ja-JP" altLang="en-US" u="sng" dirty="0" smtClean="0"/>
              <a:t>ワースト１モデルの堺市</a:t>
            </a:r>
            <a:r>
              <a:rPr kumimoji="1" lang="en-US" altLang="ja-JP" u="sng" dirty="0" smtClean="0"/>
              <a:t/>
            </a:r>
            <a:br>
              <a:rPr kumimoji="1" lang="en-US" altLang="ja-JP" u="sng" dirty="0" smtClean="0"/>
            </a:br>
            <a:r>
              <a:rPr lang="ja-JP" altLang="en-US" dirty="0" smtClean="0"/>
              <a:t>府内でどこもやってない最悪案も</a:t>
            </a:r>
            <a:endParaRPr kumimoji="1" lang="ja-JP" altLang="en-US" dirty="0"/>
          </a:p>
        </p:txBody>
      </p:sp>
      <p:sp>
        <p:nvSpPr>
          <p:cNvPr id="3" name="コンテンツ プレースホルダー 2"/>
          <p:cNvSpPr>
            <a:spLocks noGrp="1"/>
          </p:cNvSpPr>
          <p:nvPr>
            <p:ph idx="1"/>
          </p:nvPr>
        </p:nvSpPr>
        <p:spPr>
          <a:xfrm>
            <a:off x="251520" y="1712565"/>
            <a:ext cx="8435280" cy="5145435"/>
          </a:xfrm>
        </p:spPr>
        <p:txBody>
          <a:bodyPr/>
          <a:lstStyle/>
          <a:p>
            <a:pPr marL="0" indent="0">
              <a:buNone/>
            </a:pPr>
            <a:r>
              <a:rPr lang="ja-JP" altLang="ja-JP" sz="4400" dirty="0" smtClean="0"/>
              <a:t>３</a:t>
            </a:r>
            <a:r>
              <a:rPr lang="ja-JP" altLang="ja-JP" sz="4400" dirty="0"/>
              <a:t>　「２０１７年４月１日</a:t>
            </a:r>
            <a:r>
              <a:rPr lang="ja-JP" altLang="ja-JP" sz="4400" dirty="0">
                <a:solidFill>
                  <a:srgbClr val="FF0000"/>
                </a:solidFill>
              </a:rPr>
              <a:t>一斉移行</a:t>
            </a:r>
            <a:r>
              <a:rPr lang="ja-JP" altLang="ja-JP" sz="4400" dirty="0"/>
              <a:t>」「各サービス</a:t>
            </a:r>
            <a:r>
              <a:rPr lang="ja-JP" altLang="ja-JP" sz="4400" dirty="0">
                <a:solidFill>
                  <a:srgbClr val="FF0000"/>
                </a:solidFill>
              </a:rPr>
              <a:t>併用不可」「</a:t>
            </a:r>
            <a:r>
              <a:rPr lang="ja-JP" altLang="ja-JP" sz="4400" dirty="0"/>
              <a:t>区役所で基本チェックリスト実施せず、</a:t>
            </a:r>
            <a:r>
              <a:rPr lang="ja-JP" altLang="ja-JP" sz="4400" dirty="0">
                <a:solidFill>
                  <a:srgbClr val="FF0000"/>
                </a:solidFill>
              </a:rPr>
              <a:t>包括支援センター丸投げ</a:t>
            </a:r>
            <a:r>
              <a:rPr lang="ja-JP" altLang="ja-JP" sz="4400" dirty="0"/>
              <a:t>」</a:t>
            </a:r>
            <a:r>
              <a:rPr lang="ja-JP" altLang="ja-JP" sz="4400" dirty="0" smtClean="0"/>
              <a:t>「</a:t>
            </a:r>
            <a:r>
              <a:rPr lang="ja-JP" altLang="ja-JP" sz="4400" dirty="0" smtClean="0">
                <a:solidFill>
                  <a:srgbClr val="FF0000"/>
                </a:solidFill>
              </a:rPr>
              <a:t>ケア</a:t>
            </a:r>
            <a:r>
              <a:rPr lang="ja-JP" altLang="en-US" sz="4400" dirty="0" smtClean="0">
                <a:solidFill>
                  <a:srgbClr val="FF0000"/>
                </a:solidFill>
              </a:rPr>
              <a:t>プラン支援会議</a:t>
            </a:r>
            <a:r>
              <a:rPr lang="ja-JP" altLang="ja-JP" sz="4400" dirty="0" smtClean="0"/>
              <a:t>」</a:t>
            </a:r>
            <a:r>
              <a:rPr lang="ja-JP" altLang="ja-JP" sz="4400" dirty="0"/>
              <a:t>など</a:t>
            </a:r>
            <a:r>
              <a:rPr lang="ja-JP" altLang="ja-JP" sz="4400" dirty="0" smtClean="0"/>
              <a:t>、</a:t>
            </a:r>
            <a:r>
              <a:rPr lang="ja-JP" altLang="en-US" sz="4400" dirty="0" smtClean="0"/>
              <a:t>府内</a:t>
            </a:r>
            <a:r>
              <a:rPr lang="ja-JP" altLang="ja-JP" sz="4400" dirty="0" smtClean="0"/>
              <a:t>他市</a:t>
            </a:r>
            <a:r>
              <a:rPr lang="ja-JP" altLang="ja-JP" sz="4400" dirty="0"/>
              <a:t>にあまりない「最悪モデル」を平然と出し、固執する不当性</a:t>
            </a:r>
          </a:p>
          <a:p>
            <a:endParaRPr kumimoji="1" lang="ja-JP" altLang="en-US" dirty="0"/>
          </a:p>
        </p:txBody>
      </p:sp>
    </p:spTree>
    <p:extLst>
      <p:ext uri="{BB962C8B-B14F-4D97-AF65-F5344CB8AC3E}">
        <p14:creationId xmlns:p14="http://schemas.microsoft.com/office/powerpoint/2010/main" val="2864019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「安心」の消えた堺市の介護保険</a:t>
            </a:r>
            <a:endParaRPr kumimoji="1" lang="ja-JP" altLang="en-US" u="sng" dirty="0"/>
          </a:p>
        </p:txBody>
      </p:sp>
      <p:sp>
        <p:nvSpPr>
          <p:cNvPr id="3" name="コンテンツ プレースホルダー 2"/>
          <p:cNvSpPr>
            <a:spLocks noGrp="1"/>
          </p:cNvSpPr>
          <p:nvPr>
            <p:ph idx="1"/>
          </p:nvPr>
        </p:nvSpPr>
        <p:spPr>
          <a:xfrm>
            <a:off x="179512" y="1710642"/>
            <a:ext cx="9190856" cy="1718357"/>
          </a:xfrm>
          <a:solidFill>
            <a:schemeClr val="accent1">
              <a:lumMod val="20000"/>
              <a:lumOff val="80000"/>
            </a:schemeClr>
          </a:solidFill>
        </p:spPr>
        <p:txBody>
          <a:bodyPr/>
          <a:lstStyle/>
          <a:p>
            <a:pPr marL="0" indent="0">
              <a:buNone/>
            </a:pPr>
            <a:r>
              <a:rPr kumimoji="1" lang="ja-JP" altLang="en-US" sz="5400" dirty="0" smtClean="0"/>
              <a:t>「みんなで支える老後の安心　介護保険　」</a:t>
            </a:r>
            <a:endParaRPr kumimoji="1" lang="ja-JP" altLang="en-US" sz="5400" b="1" dirty="0"/>
          </a:p>
        </p:txBody>
      </p:sp>
      <p:sp>
        <p:nvSpPr>
          <p:cNvPr id="5" name="コンテンツ プレースホルダー 2"/>
          <p:cNvSpPr txBox="1">
            <a:spLocks/>
          </p:cNvSpPr>
          <p:nvPr/>
        </p:nvSpPr>
        <p:spPr bwMode="auto">
          <a:xfrm>
            <a:off x="179512" y="4481736"/>
            <a:ext cx="8686800" cy="2376264"/>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6600" dirty="0" smtClean="0"/>
              <a:t>「みんなで支えあう介護保険制度」</a:t>
            </a:r>
            <a:endParaRPr lang="ja-JP" altLang="en-US" sz="6600" dirty="0"/>
          </a:p>
        </p:txBody>
      </p:sp>
      <p:sp>
        <p:nvSpPr>
          <p:cNvPr id="6" name="下矢印 5"/>
          <p:cNvSpPr/>
          <p:nvPr/>
        </p:nvSpPr>
        <p:spPr>
          <a:xfrm>
            <a:off x="3131840" y="3645024"/>
            <a:ext cx="1584176" cy="83671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2516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a:xfrm>
            <a:off x="457200" y="274638"/>
            <a:ext cx="8229600" cy="5602287"/>
          </a:xfrm>
        </p:spPr>
        <p:txBody>
          <a:bodyPr/>
          <a:lstStyle/>
          <a:p>
            <a:pPr eaLnBrk="1" hangingPunct="1"/>
            <a:r>
              <a:rPr lang="ja-JP" altLang="en-US" sz="6000" b="1" smtClean="0">
                <a:solidFill>
                  <a:srgbClr val="FF0000"/>
                </a:solidFill>
              </a:rPr>
              <a:t>要支援切り捨てでない</a:t>
            </a:r>
            <a:r>
              <a:rPr lang="en-US" altLang="ja-JP" sz="6000" b="1" smtClean="0">
                <a:solidFill>
                  <a:srgbClr val="FF0000"/>
                </a:solidFill>
              </a:rPr>
              <a:t/>
            </a:r>
            <a:br>
              <a:rPr lang="en-US" altLang="ja-JP" sz="6000" b="1" smtClean="0">
                <a:solidFill>
                  <a:srgbClr val="FF0000"/>
                </a:solidFill>
              </a:rPr>
            </a:br>
            <a:r>
              <a:rPr lang="ja-JP" altLang="en-US" sz="6000" b="1" smtClean="0">
                <a:solidFill>
                  <a:srgbClr val="FF0000"/>
                </a:solidFill>
              </a:rPr>
              <a:t>総合事業へのチャレンジ</a:t>
            </a:r>
            <a:r>
              <a:rPr lang="en-US" altLang="ja-JP" sz="8800" b="1" smtClean="0">
                <a:solidFill>
                  <a:srgbClr val="FF0000"/>
                </a:solidFill>
              </a:rPr>
              <a:t/>
            </a:r>
            <a:br>
              <a:rPr lang="en-US" altLang="ja-JP" sz="8800" b="1" smtClean="0">
                <a:solidFill>
                  <a:srgbClr val="FF0000"/>
                </a:solidFill>
              </a:rPr>
            </a:br>
            <a:r>
              <a:rPr lang="ja-JP" altLang="en-US" sz="6000" b="1" i="1" smtClean="0">
                <a:solidFill>
                  <a:srgbClr val="FF0000"/>
                </a:solidFill>
              </a:rPr>
              <a:t>～方向性と課題</a:t>
            </a:r>
            <a:r>
              <a:rPr lang="en-US" altLang="ja-JP" sz="6000" b="1" i="1" smtClean="0">
                <a:solidFill>
                  <a:srgbClr val="FF0000"/>
                </a:solidFill>
              </a:rPr>
              <a:t/>
            </a:r>
            <a:br>
              <a:rPr lang="en-US" altLang="ja-JP" sz="6000" b="1" i="1" smtClean="0">
                <a:solidFill>
                  <a:srgbClr val="FF0000"/>
                </a:solidFill>
              </a:rPr>
            </a:br>
            <a:r>
              <a:rPr lang="ja-JP" altLang="en-US" sz="6000" b="1" i="1" smtClean="0">
                <a:solidFill>
                  <a:srgbClr val="FF0000"/>
                </a:solidFill>
              </a:rPr>
              <a:t>現行サービスを基本とした制度構築を</a:t>
            </a:r>
            <a:r>
              <a:rPr lang="ja-JP" altLang="en-US" b="1" smtClean="0">
                <a:solidFill>
                  <a:srgbClr val="FF0000"/>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p:txBody>
          <a:bodyPr/>
          <a:lstStyle/>
          <a:p>
            <a:pPr algn="l" eaLnBrk="1" hangingPunct="1"/>
            <a:r>
              <a:rPr lang="ja-JP" altLang="en-US" sz="3600" u="sng" dirty="0" smtClean="0"/>
              <a:t>現行相当サービスのみで移行</a:t>
            </a:r>
            <a:r>
              <a:rPr lang="ja-JP" altLang="en-US" dirty="0" smtClean="0"/>
              <a:t>　</a:t>
            </a:r>
          </a:p>
        </p:txBody>
      </p:sp>
      <p:sp>
        <p:nvSpPr>
          <p:cNvPr id="3" name="コンテンツ プレースホルダ 2"/>
          <p:cNvSpPr>
            <a:spLocks noGrp="1"/>
          </p:cNvSpPr>
          <p:nvPr>
            <p:ph idx="1"/>
          </p:nvPr>
        </p:nvSpPr>
        <p:spPr>
          <a:xfrm>
            <a:off x="250825" y="1773238"/>
            <a:ext cx="8785225" cy="4968875"/>
          </a:xfrm>
        </p:spPr>
        <p:txBody>
          <a:bodyPr rtlCol="0">
            <a:normAutofit/>
          </a:bodyPr>
          <a:lstStyle/>
          <a:p>
            <a:pPr eaLnBrk="1" fontAlgn="auto" hangingPunct="1">
              <a:spcAft>
                <a:spcPts val="0"/>
              </a:spcAft>
              <a:buFont typeface="Arial" panose="020B0604020202020204" pitchFamily="34" charset="0"/>
              <a:buNone/>
              <a:defRPr/>
            </a:pPr>
            <a:r>
              <a:rPr lang="ja-JP" altLang="en-US" dirty="0" smtClean="0"/>
              <a:t>○横浜市</a:t>
            </a:r>
            <a:endParaRPr lang="en-US" altLang="ja-JP" dirty="0" smtClean="0"/>
          </a:p>
          <a:p>
            <a:pPr eaLnBrk="1" fontAlgn="auto" hangingPunct="1">
              <a:spcAft>
                <a:spcPts val="0"/>
              </a:spcAft>
              <a:buFont typeface="Arial" panose="020B0604020202020204" pitchFamily="34" charset="0"/>
              <a:buNone/>
              <a:defRPr/>
            </a:pPr>
            <a:r>
              <a:rPr lang="ja-JP" altLang="en-US" dirty="0"/>
              <a:t>　</a:t>
            </a:r>
            <a:r>
              <a:rPr lang="en-US" altLang="ja-JP" dirty="0" smtClean="0"/>
              <a:t>2016</a:t>
            </a:r>
            <a:r>
              <a:rPr lang="ja-JP" altLang="en-US" dirty="0" smtClean="0"/>
              <a:t>年</a:t>
            </a:r>
            <a:r>
              <a:rPr lang="en-US" altLang="ja-JP" dirty="0" smtClean="0"/>
              <a:t>1</a:t>
            </a:r>
            <a:r>
              <a:rPr lang="ja-JP" altLang="en-US" dirty="0" smtClean="0"/>
              <a:t>月実施</a:t>
            </a:r>
            <a:endParaRPr lang="en-US" altLang="ja-JP" dirty="0" smtClean="0"/>
          </a:p>
          <a:p>
            <a:pPr eaLnBrk="1" fontAlgn="auto" hangingPunct="1">
              <a:spcAft>
                <a:spcPts val="0"/>
              </a:spcAft>
              <a:buFont typeface="Arial" panose="020B0604020202020204" pitchFamily="34" charset="0"/>
              <a:buNone/>
              <a:defRPr/>
            </a:pPr>
            <a:r>
              <a:rPr lang="ja-JP" altLang="en-US" dirty="0" smtClean="0"/>
              <a:t>移行当初は</a:t>
            </a:r>
            <a:r>
              <a:rPr lang="ja-JP" altLang="en-US" dirty="0" smtClean="0">
                <a:solidFill>
                  <a:srgbClr val="FF0000"/>
                </a:solidFill>
              </a:rPr>
              <a:t>「現行相当サービス」だけ</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a:t>　</a:t>
            </a:r>
            <a:r>
              <a:rPr lang="ja-JP" altLang="en-US" dirty="0" smtClean="0">
                <a:solidFill>
                  <a:srgbClr val="FF0000"/>
                </a:solidFill>
              </a:rPr>
              <a:t>通所は基準緩和型は設定しない</a:t>
            </a:r>
            <a:r>
              <a:rPr lang="ja-JP" altLang="en-US" dirty="0"/>
              <a:t>　</a:t>
            </a:r>
            <a:r>
              <a:rPr lang="ja-JP" altLang="en-US" dirty="0" smtClean="0"/>
              <a:t>　</a:t>
            </a:r>
            <a:endParaRPr lang="en-US" altLang="ja-JP" dirty="0" smtClean="0"/>
          </a:p>
          <a:p>
            <a:pPr eaLnBrk="1" fontAlgn="auto" hangingPunct="1">
              <a:spcAft>
                <a:spcPts val="0"/>
              </a:spcAft>
              <a:buFont typeface="Arial" panose="020B0604020202020204" pitchFamily="34" charset="0"/>
              <a:buNone/>
              <a:defRPr/>
            </a:pPr>
            <a:r>
              <a:rPr lang="ja-JP" altLang="en-US" dirty="0" smtClean="0"/>
              <a:t>○岡山県倉敷市</a:t>
            </a:r>
            <a:endParaRPr lang="en-US" altLang="ja-JP" dirty="0"/>
          </a:p>
          <a:p>
            <a:pPr eaLnBrk="1" fontAlgn="auto" hangingPunct="1">
              <a:spcAft>
                <a:spcPts val="0"/>
              </a:spcAft>
              <a:buFont typeface="Arial" panose="020B0604020202020204" pitchFamily="34" charset="0"/>
              <a:buNone/>
              <a:defRPr/>
            </a:pPr>
            <a:r>
              <a:rPr lang="ja-JP" altLang="en-US" dirty="0"/>
              <a:t>　急きょ　</a:t>
            </a:r>
            <a:r>
              <a:rPr lang="ja-JP" altLang="en-US" dirty="0" smtClean="0"/>
              <a:t>２０１</a:t>
            </a:r>
            <a:r>
              <a:rPr lang="en-US" altLang="ja-JP" dirty="0" smtClean="0"/>
              <a:t>5</a:t>
            </a:r>
            <a:r>
              <a:rPr lang="ja-JP" altLang="en-US" dirty="0" smtClean="0"/>
              <a:t>年度中（</a:t>
            </a:r>
            <a:r>
              <a:rPr lang="en-US" altLang="ja-JP" dirty="0" smtClean="0"/>
              <a:t>2016</a:t>
            </a:r>
            <a:r>
              <a:rPr lang="ja-JP" altLang="en-US" dirty="0" smtClean="0"/>
              <a:t>年</a:t>
            </a:r>
            <a:r>
              <a:rPr lang="en-US" altLang="ja-JP" dirty="0" smtClean="0"/>
              <a:t>3</a:t>
            </a:r>
            <a:r>
              <a:rPr lang="ja-JP" altLang="en-US" dirty="0" smtClean="0"/>
              <a:t>月）実施</a:t>
            </a:r>
            <a:r>
              <a:rPr lang="ja-JP" altLang="en-US" dirty="0"/>
              <a:t>を決める　</a:t>
            </a:r>
            <a:endParaRPr lang="en-US" altLang="ja-JP" dirty="0"/>
          </a:p>
          <a:p>
            <a:pPr eaLnBrk="1" fontAlgn="auto" hangingPunct="1">
              <a:spcAft>
                <a:spcPts val="0"/>
              </a:spcAft>
              <a:buFont typeface="Arial" panose="020B0604020202020204" pitchFamily="34" charset="0"/>
              <a:buNone/>
              <a:defRPr/>
            </a:pPr>
            <a:r>
              <a:rPr lang="ja-JP" altLang="en-US" dirty="0"/>
              <a:t>　</a:t>
            </a:r>
            <a:r>
              <a:rPr lang="ja-JP" altLang="en-US" dirty="0" smtClean="0">
                <a:solidFill>
                  <a:srgbClr val="FF0000"/>
                </a:solidFill>
              </a:rPr>
              <a:t>「</a:t>
            </a:r>
            <a:r>
              <a:rPr lang="ja-JP" altLang="en-US" dirty="0">
                <a:solidFill>
                  <a:srgbClr val="FF0000"/>
                </a:solidFill>
              </a:rPr>
              <a:t>現行サービス」だけ</a:t>
            </a:r>
            <a:r>
              <a:rPr lang="ja-JP" altLang="en-US" dirty="0"/>
              <a:t>でスタート</a:t>
            </a:r>
            <a:endParaRPr lang="en-US" altLang="ja-JP" dirty="0"/>
          </a:p>
          <a:p>
            <a:pPr eaLnBrk="1" fontAlgn="auto" hangingPunct="1">
              <a:spcAft>
                <a:spcPts val="0"/>
              </a:spcAft>
              <a:buFont typeface="Arial" panose="020B0604020202020204" pitchFamily="34" charset="0"/>
              <a:buNone/>
              <a:defRPr/>
            </a:pPr>
            <a:endParaRPr lang="ja-JP" altLang="en-US"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xfrm>
            <a:off x="457200" y="274638"/>
            <a:ext cx="8219256" cy="1498600"/>
          </a:xfrm>
        </p:spPr>
        <p:txBody>
          <a:bodyPr/>
          <a:lstStyle/>
          <a:p>
            <a:pPr algn="l" eaLnBrk="1" hangingPunct="1"/>
            <a:r>
              <a:rPr lang="ja-JP" altLang="ja-JP" u="sng" dirty="0" smtClean="0"/>
              <a:t>倉敷市の動向</a:t>
            </a:r>
            <a:r>
              <a:rPr lang="ja-JP" altLang="en-US" u="sng" dirty="0" smtClean="0"/>
              <a:t>　</a:t>
            </a:r>
            <a:endParaRPr lang="ja-JP" altLang="en-US" sz="3600" u="sng" dirty="0" smtClean="0"/>
          </a:p>
        </p:txBody>
      </p:sp>
      <p:sp>
        <p:nvSpPr>
          <p:cNvPr id="3" name="コンテンツ プレースホルダ 2"/>
          <p:cNvSpPr>
            <a:spLocks noGrp="1"/>
          </p:cNvSpPr>
          <p:nvPr>
            <p:ph idx="1"/>
          </p:nvPr>
        </p:nvSpPr>
        <p:spPr>
          <a:xfrm>
            <a:off x="250825" y="1773238"/>
            <a:ext cx="8785225" cy="4968875"/>
          </a:xfrm>
        </p:spPr>
        <p:txBody>
          <a:bodyPr rtlCol="0">
            <a:normAutofit/>
          </a:bodyPr>
          <a:lstStyle/>
          <a:p>
            <a:pPr marL="0" indent="0">
              <a:buFont typeface="Arial" panose="020B0604020202020204" pitchFamily="34" charset="0"/>
              <a:buNone/>
              <a:defRPr/>
            </a:pPr>
            <a:r>
              <a:rPr lang="ja-JP" altLang="ja-JP" dirty="0" smtClean="0"/>
              <a:t>※</a:t>
            </a:r>
            <a:r>
              <a:rPr lang="ja-JP" altLang="ja-JP" dirty="0"/>
              <a:t>　２０１６年３月総合事業移行</a:t>
            </a:r>
          </a:p>
          <a:p>
            <a:pPr marL="0" indent="0">
              <a:buFont typeface="Arial" panose="020B0604020202020204" pitchFamily="34" charset="0"/>
              <a:buNone/>
              <a:defRPr/>
            </a:pPr>
            <a:r>
              <a:rPr lang="ja-JP" altLang="en-US" dirty="0"/>
              <a:t>〇</a:t>
            </a:r>
            <a:r>
              <a:rPr lang="ja-JP" altLang="ja-JP" dirty="0" smtClean="0"/>
              <a:t>現行</a:t>
            </a:r>
            <a:r>
              <a:rPr lang="ja-JP" altLang="ja-JP" dirty="0"/>
              <a:t>相当サービスのみで実施</a:t>
            </a:r>
          </a:p>
          <a:p>
            <a:pPr marL="0" indent="0">
              <a:buFont typeface="Arial" panose="020B0604020202020204" pitchFamily="34" charset="0"/>
              <a:buNone/>
              <a:defRPr/>
            </a:pPr>
            <a:r>
              <a:rPr lang="ja-JP" altLang="en-US" dirty="0"/>
              <a:t>〇</a:t>
            </a:r>
            <a:r>
              <a:rPr lang="ja-JP" altLang="ja-JP" dirty="0" smtClean="0"/>
              <a:t>基本</a:t>
            </a:r>
            <a:r>
              <a:rPr lang="ja-JP" altLang="ja-JP" dirty="0"/>
              <a:t>チェックリスト</a:t>
            </a:r>
            <a:r>
              <a:rPr lang="ja-JP" altLang="ja-JP" dirty="0" smtClean="0"/>
              <a:t>は</a:t>
            </a:r>
            <a:r>
              <a:rPr lang="ja-JP" altLang="en-US" dirty="0" smtClean="0"/>
              <a:t>認定を</a:t>
            </a:r>
            <a:r>
              <a:rPr lang="ja-JP" altLang="ja-JP" dirty="0" smtClean="0"/>
              <a:t>希望</a:t>
            </a:r>
            <a:r>
              <a:rPr lang="ja-JP" altLang="en-US" dirty="0" smtClean="0"/>
              <a:t>しない場合</a:t>
            </a:r>
            <a:r>
              <a:rPr lang="ja-JP" altLang="ja-JP" dirty="0" smtClean="0"/>
              <a:t>のみ</a:t>
            </a:r>
            <a:r>
              <a:rPr lang="ja-JP" altLang="ja-JP" dirty="0"/>
              <a:t>実施</a:t>
            </a:r>
          </a:p>
          <a:p>
            <a:pPr marL="0" indent="0">
              <a:buFont typeface="Arial" panose="020B0604020202020204" pitchFamily="34" charset="0"/>
              <a:buNone/>
              <a:defRPr/>
            </a:pPr>
            <a:r>
              <a:rPr lang="ja-JP" altLang="en-US" dirty="0"/>
              <a:t>〇</a:t>
            </a:r>
            <a:r>
              <a:rPr lang="ja-JP" altLang="ja-JP" dirty="0" smtClean="0"/>
              <a:t>厚労省</a:t>
            </a:r>
            <a:r>
              <a:rPr lang="ja-JP" altLang="ja-JP" dirty="0"/>
              <a:t>老健局振興課の課長補佐が派遣で「参与」になり陣頭指揮</a:t>
            </a:r>
          </a:p>
          <a:p>
            <a:pPr marL="0" indent="0">
              <a:buFont typeface="Arial" panose="020B0604020202020204" pitchFamily="34" charset="0"/>
              <a:buNone/>
              <a:defRPr/>
            </a:pPr>
            <a:r>
              <a:rPr lang="ja-JP" altLang="ja-JP" dirty="0"/>
              <a:t>　⇒国も「多様なサービス」の制度スタート時からの整備は想定していない</a:t>
            </a:r>
          </a:p>
          <a:p>
            <a:pPr eaLnBrk="1" fontAlgn="auto" hangingPunct="1">
              <a:spcAft>
                <a:spcPts val="0"/>
              </a:spcAft>
              <a:buFont typeface="Arial" panose="020B0604020202020204" pitchFamily="34" charset="0"/>
              <a:buNone/>
              <a:defRPr/>
            </a:pPr>
            <a:endParaRPr lang="ja-JP" altLang="en-US"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a:xfrm>
            <a:off x="457200" y="274638"/>
            <a:ext cx="8291513" cy="346075"/>
          </a:xfrm>
        </p:spPr>
        <p:txBody>
          <a:bodyPr/>
          <a:lstStyle/>
          <a:p>
            <a:r>
              <a:rPr lang="ja-JP" altLang="en-US" u="sng" smtClean="0"/>
              <a:t>厚労省の「移行セミナー」では</a:t>
            </a:r>
          </a:p>
        </p:txBody>
      </p:sp>
      <p:pic>
        <p:nvPicPr>
          <p:cNvPr id="8192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488" y="765175"/>
            <a:ext cx="8802687" cy="6084888"/>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274638"/>
            <a:ext cx="8291513" cy="346075"/>
          </a:xfrm>
        </p:spPr>
        <p:txBody>
          <a:bodyPr/>
          <a:lstStyle/>
          <a:p>
            <a:r>
              <a:rPr lang="ja-JP" altLang="en-US" u="sng" smtClean="0"/>
              <a:t>厚労省の「移行セミナー」では</a:t>
            </a:r>
          </a:p>
        </p:txBody>
      </p:sp>
      <p:pic>
        <p:nvPicPr>
          <p:cNvPr id="82947"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275" y="836613"/>
            <a:ext cx="8867775" cy="6094412"/>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a:xfrm>
            <a:off x="457200" y="274638"/>
            <a:ext cx="8291513" cy="346075"/>
          </a:xfrm>
        </p:spPr>
        <p:txBody>
          <a:bodyPr/>
          <a:lstStyle/>
          <a:p>
            <a:r>
              <a:rPr lang="ja-JP" altLang="en-US" u="sng" smtClean="0"/>
              <a:t>厚労省の「移行セミナー」では</a:t>
            </a:r>
          </a:p>
        </p:txBody>
      </p:sp>
      <p:pic>
        <p:nvPicPr>
          <p:cNvPr id="83971"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088" y="836613"/>
            <a:ext cx="8843962" cy="6111875"/>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pPr>
              <a:defRPr/>
            </a:pP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当面する目標と取り組み</a:t>
            </a:r>
            <a:endParaRPr lang="ja-JP" altLang="en-US" u="sng" dirty="0"/>
          </a:p>
        </p:txBody>
      </p:sp>
      <p:sp>
        <p:nvSpPr>
          <p:cNvPr id="4" name="正方形/長方形 3"/>
          <p:cNvSpPr/>
          <p:nvPr/>
        </p:nvSpPr>
        <p:spPr>
          <a:xfrm>
            <a:off x="250825" y="1600200"/>
            <a:ext cx="8893175" cy="5016500"/>
          </a:xfrm>
          <a:prstGeom prst="rect">
            <a:avLst/>
          </a:prstGeom>
        </p:spPr>
        <p:txBody>
          <a:bodyPr>
            <a:spAutoFit/>
          </a:bodyPr>
          <a:lstStyle/>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総合事業移行が法律によって強制されている現状から当面する目標は</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①利用者の生活と介護事業所の運営を守るために、訪問型・通所型とも「現行相当サービス」がすべての移行先となる総合事業をめざす</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②「安上り・無資格」サービスでしかない基準緩和Ａ型については、導入に反対しつつ、できる限りその影響を小さいものとさせていく</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③要支援者の認定申請権侵害をさせず、利用サービス選択権を保障する具体的措置を取らせる</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8488" cy="993775"/>
          </a:xfrm>
          <a:solidFill>
            <a:schemeClr val="tx2">
              <a:lumMod val="20000"/>
              <a:lumOff val="80000"/>
            </a:schemeClr>
          </a:solidFill>
        </p:spPr>
        <p:txBody>
          <a:bodyPr rtlCol="0">
            <a:normAutofit/>
          </a:bodyPr>
          <a:lstStyle/>
          <a:p>
            <a:pPr eaLnBrk="1" fontAlgn="auto" hangingPunct="1">
              <a:spcAft>
                <a:spcPts val="0"/>
              </a:spcAft>
              <a:defRPr/>
            </a:pPr>
            <a:r>
              <a:rPr lang="ja-JP" altLang="en-US" u="sng" dirty="0" smtClean="0"/>
              <a:t>要支援者と新総合事業</a:t>
            </a:r>
            <a:endParaRPr lang="ja-JP" altLang="en-US" u="sng" dirty="0"/>
          </a:p>
        </p:txBody>
      </p:sp>
      <p:sp>
        <p:nvSpPr>
          <p:cNvPr id="20483" name="コンテンツ プレースホルダ 2"/>
          <p:cNvSpPr>
            <a:spLocks noGrp="1"/>
          </p:cNvSpPr>
          <p:nvPr>
            <p:ph idx="1"/>
          </p:nvPr>
        </p:nvSpPr>
        <p:spPr>
          <a:xfrm>
            <a:off x="457200" y="1268413"/>
            <a:ext cx="8291513" cy="5184775"/>
          </a:xfrm>
        </p:spPr>
        <p:txBody>
          <a:bodyPr/>
          <a:lstStyle/>
          <a:p>
            <a:pPr eaLnBrk="1" hangingPunct="1">
              <a:buNone/>
            </a:pPr>
            <a:r>
              <a:rPr lang="ja-JP" altLang="ja-JP" sz="3600" dirty="0" smtClean="0"/>
              <a:t>①</a:t>
            </a:r>
            <a:r>
              <a:rPr lang="ja-JP" altLang="en-US" sz="3600" dirty="0" smtClean="0"/>
              <a:t>要支援１，２のヘルパーとデイサービスの</a:t>
            </a:r>
            <a:r>
              <a:rPr lang="ja-JP" altLang="en-US" sz="3600" dirty="0" smtClean="0">
                <a:solidFill>
                  <a:srgbClr val="FF0000"/>
                </a:solidFill>
              </a:rPr>
              <a:t>給付を廃止し、市町村事業（新総合事業）</a:t>
            </a:r>
            <a:r>
              <a:rPr lang="ja-JP" altLang="en-US" sz="3600" dirty="0" smtClean="0"/>
              <a:t>に</a:t>
            </a:r>
            <a:r>
              <a:rPr lang="ja-JP" altLang="en-US" sz="3600" dirty="0" smtClean="0"/>
              <a:t>移行。</a:t>
            </a:r>
            <a:r>
              <a:rPr lang="ja-JP" altLang="en-US" sz="3600" dirty="0">
                <a:solidFill>
                  <a:srgbClr val="FF0000"/>
                </a:solidFill>
              </a:rPr>
              <a:t>２０１７（平成２７）年４月までに</a:t>
            </a:r>
            <a:r>
              <a:rPr lang="ja-JP" altLang="en-US" sz="3600" dirty="0"/>
              <a:t>は全市町村がスタート</a:t>
            </a:r>
          </a:p>
          <a:p>
            <a:pPr eaLnBrk="1" hangingPunct="1">
              <a:buFont typeface="Arial" panose="020B0604020202020204" pitchFamily="34" charset="0"/>
              <a:buNone/>
            </a:pPr>
            <a:r>
              <a:rPr lang="ja-JP" altLang="ja-JP" sz="3600" dirty="0" smtClean="0"/>
              <a:t>②</a:t>
            </a:r>
            <a:r>
              <a:rPr lang="ja-JP" altLang="ja-JP" sz="3600" dirty="0" smtClean="0"/>
              <a:t>サービス内容や価格、利用者負担</a:t>
            </a:r>
            <a:r>
              <a:rPr lang="ja-JP" altLang="en-US" sz="3600" dirty="0" smtClean="0"/>
              <a:t>は</a:t>
            </a:r>
            <a:r>
              <a:rPr lang="ja-JP" altLang="ja-JP" sz="3600" dirty="0" smtClean="0">
                <a:solidFill>
                  <a:srgbClr val="FF0000"/>
                </a:solidFill>
              </a:rPr>
              <a:t>市町村の裁量</a:t>
            </a:r>
            <a:r>
              <a:rPr lang="ja-JP" altLang="ja-JP" sz="3600" dirty="0" smtClean="0"/>
              <a:t>で</a:t>
            </a:r>
            <a:r>
              <a:rPr lang="ja-JP" altLang="ja-JP" sz="3600" dirty="0" smtClean="0"/>
              <a:t>決め</a:t>
            </a:r>
            <a:r>
              <a:rPr lang="ja-JP" altLang="en-US" sz="3600" dirty="0" smtClean="0"/>
              <a:t>、</a:t>
            </a:r>
            <a:r>
              <a:rPr lang="ja-JP" altLang="ja-JP" sz="3600" dirty="0" smtClean="0"/>
              <a:t>ボランティア</a:t>
            </a:r>
            <a:r>
              <a:rPr lang="ja-JP" altLang="ja-JP" sz="3600" dirty="0" smtClean="0"/>
              <a:t>やＮＰＯなども担い手にして</a:t>
            </a:r>
            <a:r>
              <a:rPr lang="ja-JP" altLang="ja-JP" sz="3600" dirty="0" smtClean="0">
                <a:solidFill>
                  <a:srgbClr val="FF0000"/>
                </a:solidFill>
              </a:rPr>
              <a:t>コスト削減</a:t>
            </a:r>
            <a:r>
              <a:rPr lang="ja-JP" altLang="ja-JP" sz="3600" dirty="0" smtClean="0"/>
              <a:t>を</a:t>
            </a:r>
            <a:r>
              <a:rPr lang="ja-JP" altLang="ja-JP" sz="3600" dirty="0" smtClean="0"/>
              <a:t>はかる</a:t>
            </a:r>
            <a:endParaRPr lang="en-US" altLang="ja-JP" sz="3600" dirty="0" smtClean="0"/>
          </a:p>
          <a:p>
            <a:pPr eaLnBrk="1" hangingPunct="1">
              <a:buFont typeface="Arial" panose="020B0604020202020204" pitchFamily="34" charset="0"/>
              <a:buNone/>
            </a:pPr>
            <a:r>
              <a:rPr lang="ja-JP" altLang="en-US" sz="3600" dirty="0" smtClean="0"/>
              <a:t>③要支援認定を</a:t>
            </a:r>
            <a:r>
              <a:rPr lang="ja-JP" altLang="en-US" sz="3600" dirty="0" smtClean="0">
                <a:solidFill>
                  <a:srgbClr val="FF0000"/>
                </a:solidFill>
              </a:rPr>
              <a:t>省略しての利用も可能</a:t>
            </a:r>
            <a:endParaRPr lang="en-US" altLang="ja-JP" sz="3600" dirty="0" smtClean="0">
              <a:solidFill>
                <a:srgbClr val="FF0000"/>
              </a:solidFill>
            </a:endParaRPr>
          </a:p>
          <a:p>
            <a:pPr eaLnBrk="1" hangingPunct="1">
              <a:buFont typeface="Arial" panose="020B0604020202020204" pitchFamily="34" charset="0"/>
              <a:buNone/>
            </a:pPr>
            <a:r>
              <a:rPr lang="ja-JP" altLang="en-US" sz="3600" dirty="0" smtClean="0"/>
              <a:t>④</a:t>
            </a:r>
            <a:r>
              <a:rPr lang="ja-JP" altLang="en-US" sz="3600" dirty="0" smtClean="0">
                <a:solidFill>
                  <a:srgbClr val="FF0000"/>
                </a:solidFill>
              </a:rPr>
              <a:t>事業費</a:t>
            </a:r>
            <a:r>
              <a:rPr lang="ja-JP" altLang="en-US" sz="3600" dirty="0">
                <a:solidFill>
                  <a:srgbClr val="FF0000"/>
                </a:solidFill>
              </a:rPr>
              <a:t>に</a:t>
            </a:r>
            <a:r>
              <a:rPr lang="ja-JP" altLang="en-US" sz="3600" dirty="0" smtClean="0">
                <a:solidFill>
                  <a:srgbClr val="FF0000"/>
                </a:solidFill>
              </a:rPr>
              <a:t>「上限」</a:t>
            </a:r>
            <a:r>
              <a:rPr lang="ja-JP" altLang="en-US" sz="3600" dirty="0" smtClean="0"/>
              <a:t>が設定される</a:t>
            </a:r>
            <a:endParaRPr lang="en-US" altLang="ja-JP" sz="3600" dirty="0" smtClean="0"/>
          </a:p>
          <a:p>
            <a:pPr eaLnBrk="1" hangingPunct="1">
              <a:buFont typeface="Arial" panose="020B0604020202020204" pitchFamily="34" charset="0"/>
              <a:buNone/>
            </a:pPr>
            <a:endParaRPr lang="ja-JP" altLang="en-US" sz="36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u="sng" dirty="0" smtClean="0"/>
              <a:t>安上がりサービスの置き換えが目的</a:t>
            </a:r>
            <a:endParaRPr lang="ja-JP" altLang="en-US" u="sng" dirty="0"/>
          </a:p>
        </p:txBody>
      </p:sp>
      <p:sp>
        <p:nvSpPr>
          <p:cNvPr id="88067" name="コンテンツ プレースホルダ 2"/>
          <p:cNvSpPr>
            <a:spLocks noGrp="1"/>
          </p:cNvSpPr>
          <p:nvPr>
            <p:ph idx="1"/>
          </p:nvPr>
        </p:nvSpPr>
        <p:spPr>
          <a:xfrm>
            <a:off x="323850" y="1268413"/>
            <a:ext cx="8362950" cy="4857750"/>
          </a:xfrm>
        </p:spPr>
        <p:txBody>
          <a:bodyPr/>
          <a:lstStyle/>
          <a:p>
            <a:pPr eaLnBrk="1" hangingPunct="1">
              <a:buFont typeface="Arial" panose="020B0604020202020204" pitchFamily="34" charset="0"/>
              <a:buNone/>
            </a:pPr>
            <a:endParaRPr lang="en-US" altLang="ja-JP" smtClean="0"/>
          </a:p>
          <a:p>
            <a:pPr eaLnBrk="1" hangingPunct="1"/>
            <a:endParaRPr lang="ja-JP" altLang="en-US" smtClean="0"/>
          </a:p>
        </p:txBody>
      </p:sp>
      <p:sp>
        <p:nvSpPr>
          <p:cNvPr id="4" name="正方形/長方形 3"/>
          <p:cNvSpPr/>
          <p:nvPr/>
        </p:nvSpPr>
        <p:spPr>
          <a:xfrm>
            <a:off x="900113" y="1484313"/>
            <a:ext cx="7704137" cy="1728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5" name="正方形/長方形 4"/>
          <p:cNvSpPr/>
          <p:nvPr/>
        </p:nvSpPr>
        <p:spPr>
          <a:xfrm>
            <a:off x="971550" y="4724400"/>
            <a:ext cx="2520950" cy="1728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指定事業者による専門的サービス</a:t>
            </a:r>
            <a:endParaRPr lang="en-US" altLang="ja-JP" sz="2400" dirty="0">
              <a:solidFill>
                <a:srgbClr val="FF0000"/>
              </a:solidFill>
            </a:endParaRPr>
          </a:p>
          <a:p>
            <a:pPr algn="ctr" eaLnBrk="1" fontAlgn="auto" hangingPunct="1">
              <a:spcBef>
                <a:spcPts val="0"/>
              </a:spcBef>
              <a:spcAft>
                <a:spcPts val="0"/>
              </a:spcAft>
              <a:defRPr/>
            </a:pPr>
            <a:r>
              <a:rPr lang="ja-JP" altLang="en-US" sz="2400" dirty="0">
                <a:solidFill>
                  <a:srgbClr val="FF0000"/>
                </a:solidFill>
              </a:rPr>
              <a:t>（ホームヘルプ・デイサービス）</a:t>
            </a:r>
          </a:p>
        </p:txBody>
      </p:sp>
      <p:sp>
        <p:nvSpPr>
          <p:cNvPr id="6" name="正方形/長方形 5"/>
          <p:cNvSpPr/>
          <p:nvPr/>
        </p:nvSpPr>
        <p:spPr>
          <a:xfrm>
            <a:off x="3635375" y="4724400"/>
            <a:ext cx="4905375" cy="17287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「多様なサービス）</a:t>
            </a:r>
            <a:endParaRPr lang="en-US" altLang="ja-JP" sz="3600" dirty="0">
              <a:solidFill>
                <a:srgbClr val="FF0000"/>
              </a:solidFill>
            </a:endParaRPr>
          </a:p>
          <a:p>
            <a:pPr algn="ctr" eaLnBrk="1" fontAlgn="auto" hangingPunct="1">
              <a:spcBef>
                <a:spcPts val="0"/>
              </a:spcBef>
              <a:spcAft>
                <a:spcPts val="0"/>
              </a:spcAft>
              <a:defRPr/>
            </a:pPr>
            <a:r>
              <a:rPr lang="ja-JP" altLang="en-US" sz="3200" dirty="0">
                <a:solidFill>
                  <a:srgbClr val="FF0000"/>
                </a:solidFill>
              </a:rPr>
              <a:t>（無資格者・ボランティアの訪問、「通いの場」など）</a:t>
            </a:r>
          </a:p>
        </p:txBody>
      </p:sp>
      <p:sp>
        <p:nvSpPr>
          <p:cNvPr id="7" name="下矢印 6"/>
          <p:cNvSpPr/>
          <p:nvPr/>
        </p:nvSpPr>
        <p:spPr>
          <a:xfrm>
            <a:off x="1547813" y="3357563"/>
            <a:ext cx="1368425" cy="8636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1871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0" name="下矢印 9"/>
          <p:cNvSpPr/>
          <p:nvPr/>
        </p:nvSpPr>
        <p:spPr>
          <a:xfrm rot="19202042">
            <a:off x="3722688" y="3289300"/>
            <a:ext cx="1368425" cy="12668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1" name="正方形/長方形 10"/>
          <p:cNvSpPr/>
          <p:nvPr/>
        </p:nvSpPr>
        <p:spPr>
          <a:xfrm>
            <a:off x="971550" y="4149725"/>
            <a:ext cx="25209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b="1" dirty="0">
                <a:solidFill>
                  <a:schemeClr val="tx1"/>
                </a:solidFill>
              </a:rPr>
              <a:t>専門的サービスが必要と認められた人のみ</a:t>
            </a:r>
            <a:endParaRPr lang="ja-JP" altLang="en-US" dirty="0"/>
          </a:p>
        </p:txBody>
      </p:sp>
      <p:sp>
        <p:nvSpPr>
          <p:cNvPr id="12" name="正方形/長方形 11"/>
          <p:cNvSpPr/>
          <p:nvPr/>
        </p:nvSpPr>
        <p:spPr>
          <a:xfrm>
            <a:off x="5219700" y="4076700"/>
            <a:ext cx="32400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多様なサービスへの移行促進・専門的サービスからの卒業</a:t>
            </a:r>
            <a:endParaRPr lang="ja-JP"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ja-JP" altLang="en-US" u="sng" dirty="0" smtClean="0"/>
              <a:t>専門的サービスを土台にプラスアルファを</a:t>
            </a:r>
            <a:endParaRPr lang="ja-JP" altLang="en-US" u="sng" dirty="0"/>
          </a:p>
        </p:txBody>
      </p:sp>
      <p:sp>
        <p:nvSpPr>
          <p:cNvPr id="90115" name="コンテンツ プレースホルダ 2"/>
          <p:cNvSpPr>
            <a:spLocks noGrp="1"/>
          </p:cNvSpPr>
          <p:nvPr>
            <p:ph idx="1"/>
          </p:nvPr>
        </p:nvSpPr>
        <p:spPr>
          <a:xfrm>
            <a:off x="323850" y="1268413"/>
            <a:ext cx="8362950" cy="4857750"/>
          </a:xfrm>
        </p:spPr>
        <p:txBody>
          <a:bodyPr/>
          <a:lstStyle/>
          <a:p>
            <a:pPr eaLnBrk="1" hangingPunct="1">
              <a:buFont typeface="Arial" panose="020B0604020202020204" pitchFamily="34" charset="0"/>
              <a:buNone/>
            </a:pPr>
            <a:endParaRPr lang="en-US" altLang="ja-JP" smtClean="0"/>
          </a:p>
          <a:p>
            <a:pPr eaLnBrk="1" hangingPunct="1"/>
            <a:endParaRPr lang="ja-JP" altLang="en-US" smtClean="0"/>
          </a:p>
        </p:txBody>
      </p:sp>
      <p:sp>
        <p:nvSpPr>
          <p:cNvPr id="4" name="正方形/長方形 3"/>
          <p:cNvSpPr/>
          <p:nvPr/>
        </p:nvSpPr>
        <p:spPr>
          <a:xfrm>
            <a:off x="900113" y="1484313"/>
            <a:ext cx="7704137" cy="1368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6" name="正方形/長方形 5"/>
          <p:cNvSpPr/>
          <p:nvPr/>
        </p:nvSpPr>
        <p:spPr>
          <a:xfrm>
            <a:off x="3924300" y="4005263"/>
            <a:ext cx="3968750" cy="9366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「多様なサービス）</a:t>
            </a:r>
            <a:endParaRPr lang="en-US" altLang="ja-JP" sz="2400" dirty="0">
              <a:solidFill>
                <a:srgbClr val="FF0000"/>
              </a:solidFill>
            </a:endParaRPr>
          </a:p>
          <a:p>
            <a:pPr algn="ctr" eaLnBrk="1" fontAlgn="auto" hangingPunct="1">
              <a:spcBef>
                <a:spcPts val="0"/>
              </a:spcBef>
              <a:spcAft>
                <a:spcPts val="0"/>
              </a:spcAft>
              <a:defRPr/>
            </a:pPr>
            <a:r>
              <a:rPr lang="ja-JP" altLang="en-US" sz="2000" dirty="0">
                <a:solidFill>
                  <a:srgbClr val="FF0000"/>
                </a:solidFill>
              </a:rPr>
              <a:t>ボランティアの訪問、「通いの場」</a:t>
            </a:r>
          </a:p>
        </p:txBody>
      </p:sp>
      <p:sp>
        <p:nvSpPr>
          <p:cNvPr id="7" name="下矢印 6"/>
          <p:cNvSpPr/>
          <p:nvPr/>
        </p:nvSpPr>
        <p:spPr>
          <a:xfrm>
            <a:off x="2771775" y="2997200"/>
            <a:ext cx="1368425" cy="12954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22050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2" name="正方形/長方形 11"/>
          <p:cNvSpPr/>
          <p:nvPr/>
        </p:nvSpPr>
        <p:spPr>
          <a:xfrm>
            <a:off x="4572000" y="2924175"/>
            <a:ext cx="2663825"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すべての要支援者に専門的サービスを提供し、さらに「多様なサービス」も利用できるようにする</a:t>
            </a:r>
            <a:endParaRPr lang="ja-JP" altLang="en-US" dirty="0"/>
          </a:p>
        </p:txBody>
      </p:sp>
      <p:sp>
        <p:nvSpPr>
          <p:cNvPr id="13" name="正方形/長方形 12"/>
          <p:cNvSpPr/>
          <p:nvPr/>
        </p:nvSpPr>
        <p:spPr>
          <a:xfrm>
            <a:off x="971550" y="5445125"/>
            <a:ext cx="6840538" cy="141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指定事業者による専門的サービス</a:t>
            </a:r>
            <a:endParaRPr lang="en-US" altLang="ja-JP" sz="3600" dirty="0">
              <a:solidFill>
                <a:srgbClr val="FF0000"/>
              </a:solidFill>
            </a:endParaRPr>
          </a:p>
          <a:p>
            <a:pPr algn="ctr" eaLnBrk="1" fontAlgn="auto" hangingPunct="1">
              <a:spcBef>
                <a:spcPts val="0"/>
              </a:spcBef>
              <a:spcAft>
                <a:spcPts val="0"/>
              </a:spcAft>
              <a:defRPr/>
            </a:pPr>
            <a:r>
              <a:rPr lang="ja-JP" altLang="en-US" sz="3600" dirty="0">
                <a:solidFill>
                  <a:srgbClr val="FF0000"/>
                </a:solidFill>
              </a:rPr>
              <a:t>（ホームヘルプ・デイサービス）</a:t>
            </a:r>
          </a:p>
        </p:txBody>
      </p:sp>
      <p:sp>
        <p:nvSpPr>
          <p:cNvPr id="14" name="正方形/長方形 13"/>
          <p:cNvSpPr/>
          <p:nvPr/>
        </p:nvSpPr>
        <p:spPr>
          <a:xfrm>
            <a:off x="8027988" y="4005263"/>
            <a:ext cx="865187" cy="25923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dirty="0">
                <a:solidFill>
                  <a:srgbClr val="FF0000"/>
                </a:solidFill>
              </a:rPr>
              <a:t>「多様なサービス）</a:t>
            </a:r>
            <a:endParaRPr lang="en-US" altLang="ja-JP" sz="1200" dirty="0">
              <a:solidFill>
                <a:srgbClr val="FF0000"/>
              </a:solidFill>
            </a:endParaRPr>
          </a:p>
          <a:p>
            <a:pPr algn="ctr" eaLnBrk="1" fontAlgn="auto" hangingPunct="1">
              <a:spcBef>
                <a:spcPts val="0"/>
              </a:spcBef>
              <a:spcAft>
                <a:spcPts val="0"/>
              </a:spcAft>
              <a:defRPr/>
            </a:pPr>
            <a:r>
              <a:rPr lang="ja-JP" altLang="en-US" sz="1100" dirty="0">
                <a:solidFill>
                  <a:srgbClr val="FF0000"/>
                </a:solidFill>
              </a:rPr>
              <a:t>ボランティアの訪問、「通いの場」）</a:t>
            </a:r>
          </a:p>
        </p:txBody>
      </p:sp>
      <p:sp>
        <p:nvSpPr>
          <p:cNvPr id="15" name="下矢印 14"/>
          <p:cNvSpPr/>
          <p:nvPr/>
        </p:nvSpPr>
        <p:spPr>
          <a:xfrm>
            <a:off x="7885113" y="2997200"/>
            <a:ext cx="503237" cy="7921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6" name="加算記号 15"/>
          <p:cNvSpPr/>
          <p:nvPr/>
        </p:nvSpPr>
        <p:spPr>
          <a:xfrm>
            <a:off x="5651500" y="4941888"/>
            <a:ext cx="504825" cy="50323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正方形/長方形 16"/>
          <p:cNvSpPr/>
          <p:nvPr/>
        </p:nvSpPr>
        <p:spPr>
          <a:xfrm>
            <a:off x="8351838" y="2924175"/>
            <a:ext cx="792162"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「多様なサービス」だけ利用することも可能</a:t>
            </a:r>
            <a:endParaRPr lang="ja-JP" altLang="en-US" sz="1200" dirty="0"/>
          </a:p>
        </p:txBody>
      </p:sp>
      <p:sp>
        <p:nvSpPr>
          <p:cNvPr id="18" name="下矢印 17"/>
          <p:cNvSpPr/>
          <p:nvPr/>
        </p:nvSpPr>
        <p:spPr>
          <a:xfrm>
            <a:off x="1476375" y="2997200"/>
            <a:ext cx="503238" cy="237648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9" name="正方形/長方形 18"/>
          <p:cNvSpPr/>
          <p:nvPr/>
        </p:nvSpPr>
        <p:spPr>
          <a:xfrm>
            <a:off x="1979613" y="3500438"/>
            <a:ext cx="792162" cy="144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専門的サービスだけを利用することも選択できる</a:t>
            </a:r>
            <a:endParaRPr lang="ja-JP" altLang="en-US" sz="1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4837113" y="4005263"/>
            <a:ext cx="4306887" cy="1728787"/>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50" name="正方形/長方形 49"/>
          <p:cNvSpPr/>
          <p:nvPr/>
        </p:nvSpPr>
        <p:spPr>
          <a:xfrm rot="16200000">
            <a:off x="6232525" y="1801813"/>
            <a:ext cx="1630363" cy="4503737"/>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63" name="正方形/長方形 62"/>
          <p:cNvSpPr/>
          <p:nvPr/>
        </p:nvSpPr>
        <p:spPr>
          <a:xfrm>
            <a:off x="384464" y="4869162"/>
            <a:ext cx="4502178"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4" name="正方形/長方形 3"/>
          <p:cNvSpPr/>
          <p:nvPr/>
        </p:nvSpPr>
        <p:spPr>
          <a:xfrm>
            <a:off x="-549275" y="3860800"/>
            <a:ext cx="3127375" cy="1308100"/>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52" name="正方形/長方形 51"/>
          <p:cNvSpPr/>
          <p:nvPr/>
        </p:nvSpPr>
        <p:spPr>
          <a:xfrm flipH="1">
            <a:off x="2311400" y="3849688"/>
            <a:ext cx="2530475" cy="1049337"/>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65" name="正方形/長方形 64"/>
          <p:cNvSpPr/>
          <p:nvPr/>
        </p:nvSpPr>
        <p:spPr>
          <a:xfrm rot="16200000">
            <a:off x="3760788" y="-1677988"/>
            <a:ext cx="1630362" cy="944721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96264" name="テキスト ボックス 31"/>
          <p:cNvSpPr txBox="1">
            <a:spLocks noChangeArrowheads="1"/>
          </p:cNvSpPr>
          <p:nvPr/>
        </p:nvSpPr>
        <p:spPr bwMode="auto">
          <a:xfrm>
            <a:off x="4625975" y="237013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３０’</a:t>
            </a:r>
          </a:p>
        </p:txBody>
      </p:sp>
      <p:cxnSp>
        <p:nvCxnSpPr>
          <p:cNvPr id="45" name="直線コネクタ 44"/>
          <p:cNvCxnSpPr/>
          <p:nvPr/>
        </p:nvCxnSpPr>
        <p:spPr>
          <a:xfrm flipV="1">
            <a:off x="2311400" y="2395538"/>
            <a:ext cx="6988175" cy="1033462"/>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266" name="テキスト ボックス 45"/>
          <p:cNvSpPr txBox="1">
            <a:spLocks noChangeArrowheads="1"/>
          </p:cNvSpPr>
          <p:nvPr/>
        </p:nvSpPr>
        <p:spPr bwMode="auto">
          <a:xfrm rot="-778236">
            <a:off x="5641975" y="226218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Arial" panose="020B0604020202020204" pitchFamily="34" charset="0"/>
              </a:rPr>
              <a:t>保険料・公費の抑制</a:t>
            </a:r>
          </a:p>
        </p:txBody>
      </p:sp>
      <p:sp useBgFill="1">
        <p:nvSpPr>
          <p:cNvPr id="36" name="正方形/長方形 35"/>
          <p:cNvSpPr/>
          <p:nvPr/>
        </p:nvSpPr>
        <p:spPr>
          <a:xfrm>
            <a:off x="-320675" y="3505200"/>
            <a:ext cx="704850" cy="432276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useBgFill="1">
        <p:nvSpPr>
          <p:cNvPr id="49" name="平行四辺形 48"/>
          <p:cNvSpPr/>
          <p:nvPr/>
        </p:nvSpPr>
        <p:spPr>
          <a:xfrm rot="20732911">
            <a:off x="-314325" y="2163763"/>
            <a:ext cx="6983413" cy="979487"/>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useBgFill="1">
        <p:nvSpPr>
          <p:cNvPr id="56" name="平行四辺形 55"/>
          <p:cNvSpPr/>
          <p:nvPr/>
        </p:nvSpPr>
        <p:spPr>
          <a:xfrm rot="20740919">
            <a:off x="4460875" y="909638"/>
            <a:ext cx="6770688" cy="979487"/>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96270" name="テキスト ボックス 37"/>
          <p:cNvSpPr txBox="1">
            <a:spLocks noChangeArrowheads="1"/>
          </p:cNvSpPr>
          <p:nvPr/>
        </p:nvSpPr>
        <p:spPr bwMode="auto">
          <a:xfrm rot="-840000">
            <a:off x="6248400" y="1684338"/>
            <a:ext cx="3195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latin typeface="Arial" panose="020B0604020202020204" pitchFamily="34" charset="0"/>
              </a:rPr>
              <a:t>予防給付の自然増予測（伸び率約</a:t>
            </a:r>
            <a:r>
              <a:rPr lang="en-US" altLang="ja-JP" sz="1000">
                <a:solidFill>
                  <a:srgbClr val="000000"/>
                </a:solidFill>
                <a:latin typeface="Arial" panose="020B0604020202020204" pitchFamily="34" charset="0"/>
              </a:rPr>
              <a:t>5</a:t>
            </a:r>
            <a:r>
              <a:rPr lang="ja-JP" altLang="en-US" sz="1000">
                <a:solidFill>
                  <a:srgbClr val="000000"/>
                </a:solidFill>
                <a:latin typeface="Arial" panose="020B0604020202020204" pitchFamily="34" charset="0"/>
              </a:rPr>
              <a:t>～</a:t>
            </a:r>
            <a:r>
              <a:rPr lang="en-US" altLang="ja-JP" sz="1000">
                <a:solidFill>
                  <a:srgbClr val="000000"/>
                </a:solidFill>
                <a:latin typeface="Arial" panose="020B0604020202020204" pitchFamily="34" charset="0"/>
              </a:rPr>
              <a:t>6%</a:t>
            </a:r>
            <a:r>
              <a:rPr lang="ja-JP" altLang="en-US" sz="1000">
                <a:solidFill>
                  <a:srgbClr val="000000"/>
                </a:solidFill>
                <a:latin typeface="Arial" panose="020B0604020202020204" pitchFamily="34" charset="0"/>
              </a:rPr>
              <a:t> </a:t>
            </a:r>
            <a:r>
              <a:rPr lang="en-US" altLang="ja-JP" sz="1000">
                <a:solidFill>
                  <a:srgbClr val="000000"/>
                </a:solidFill>
                <a:latin typeface="Arial" panose="020B0604020202020204" pitchFamily="34" charset="0"/>
              </a:rPr>
              <a:t>/ </a:t>
            </a:r>
            <a:r>
              <a:rPr lang="ja-JP" altLang="en-US" sz="1000">
                <a:solidFill>
                  <a:srgbClr val="000000"/>
                </a:solidFill>
                <a:latin typeface="Arial" panose="020B0604020202020204" pitchFamily="34" charset="0"/>
              </a:rPr>
              <a:t>年）→→</a:t>
            </a:r>
          </a:p>
        </p:txBody>
      </p:sp>
      <p:cxnSp>
        <p:nvCxnSpPr>
          <p:cNvPr id="8" name="直線コネクタ 7"/>
          <p:cNvCxnSpPr/>
          <p:nvPr/>
        </p:nvCxnSpPr>
        <p:spPr>
          <a:xfrm flipH="1">
            <a:off x="392113" y="1558925"/>
            <a:ext cx="8751887" cy="23764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11125" y="-171450"/>
            <a:ext cx="9836150" cy="13954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useBgFill="1">
        <p:nvSpPr>
          <p:cNvPr id="57" name="正方形/長方形 56"/>
          <p:cNvSpPr/>
          <p:nvPr/>
        </p:nvSpPr>
        <p:spPr>
          <a:xfrm rot="20697661">
            <a:off x="-296863" y="676275"/>
            <a:ext cx="10366376" cy="13954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33" name="タイトル 1"/>
          <p:cNvSpPr txBox="1">
            <a:spLocks/>
          </p:cNvSpPr>
          <p:nvPr/>
        </p:nvSpPr>
        <p:spPr>
          <a:xfrm>
            <a:off x="25400" y="44450"/>
            <a:ext cx="8999538" cy="4318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lIns="91357" tIns="45680" rIns="91357" bIns="4568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955675" y="2436813"/>
            <a:ext cx="1017588" cy="334962"/>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anchor="ctr"/>
          <a:lstStyle/>
          <a:p>
            <a:pPr algn="ctr" defTabSz="913575" eaLnBrk="1" hangingPunct="1">
              <a:defRPr/>
            </a:pPr>
            <a:r>
              <a:rPr lang="ja-JP" altLang="en-US" sz="1400" dirty="0">
                <a:solidFill>
                  <a:prstClr val="black"/>
                </a:solidFill>
              </a:rPr>
              <a:t>制度改正</a:t>
            </a:r>
          </a:p>
        </p:txBody>
      </p:sp>
      <p:sp>
        <p:nvSpPr>
          <p:cNvPr id="96276" name="テキスト ボックス 24"/>
          <p:cNvSpPr txBox="1">
            <a:spLocks noChangeArrowheads="1"/>
          </p:cNvSpPr>
          <p:nvPr/>
        </p:nvSpPr>
        <p:spPr bwMode="auto">
          <a:xfrm>
            <a:off x="368300" y="3382963"/>
            <a:ext cx="752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２５’</a:t>
            </a:r>
          </a:p>
        </p:txBody>
      </p:sp>
      <p:sp>
        <p:nvSpPr>
          <p:cNvPr id="96277" name="テキスト ボックス 21"/>
          <p:cNvSpPr txBox="1">
            <a:spLocks noChangeArrowheads="1"/>
          </p:cNvSpPr>
          <p:nvPr/>
        </p:nvSpPr>
        <p:spPr bwMode="auto">
          <a:xfrm>
            <a:off x="2311400" y="2998788"/>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２７’</a:t>
            </a:r>
          </a:p>
        </p:txBody>
      </p:sp>
      <p:sp>
        <p:nvSpPr>
          <p:cNvPr id="96278" name="テキスト ボックス 59"/>
          <p:cNvSpPr txBox="1">
            <a:spLocks noChangeArrowheads="1"/>
          </p:cNvSpPr>
          <p:nvPr/>
        </p:nvSpPr>
        <p:spPr bwMode="auto">
          <a:xfrm>
            <a:off x="4759325" y="23495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３０’</a:t>
            </a:r>
          </a:p>
        </p:txBody>
      </p:sp>
      <p:sp>
        <p:nvSpPr>
          <p:cNvPr id="7" name="角丸四角形 6"/>
          <p:cNvSpPr/>
          <p:nvPr/>
        </p:nvSpPr>
        <p:spPr>
          <a:xfrm>
            <a:off x="864852" y="5018068"/>
            <a:ext cx="1395847"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384175" y="1620838"/>
            <a:ext cx="1828800" cy="827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hangingPunct="1">
              <a:defRPr/>
            </a:pPr>
            <a:r>
              <a:rPr lang="ja-JP" altLang="en-US" sz="1400" dirty="0">
                <a:solidFill>
                  <a:prstClr val="white"/>
                </a:solidFill>
              </a:rPr>
              <a:t>予防給付</a:t>
            </a:r>
            <a:endParaRPr lang="en-US" altLang="ja-JP" sz="1400" dirty="0">
              <a:solidFill>
                <a:prstClr val="white"/>
              </a:solidFill>
            </a:endParaRPr>
          </a:p>
          <a:p>
            <a:pPr algn="ctr" defTabSz="913575" eaLnBrk="1" hangingPunct="1">
              <a:defRPr/>
            </a:pPr>
            <a:r>
              <a:rPr lang="ja-JP" altLang="en-US" sz="1400" dirty="0">
                <a:solidFill>
                  <a:prstClr val="white"/>
                </a:solidFill>
              </a:rPr>
              <a:t>介護予防事業</a:t>
            </a:r>
          </a:p>
        </p:txBody>
      </p:sp>
      <p:sp useBgFill="1">
        <p:nvSpPr>
          <p:cNvPr id="53" name="正方形/長方形 52"/>
          <p:cNvSpPr/>
          <p:nvPr/>
        </p:nvSpPr>
        <p:spPr>
          <a:xfrm rot="16200000">
            <a:off x="4502150" y="1601788"/>
            <a:ext cx="790575" cy="9055100"/>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cxnSp>
        <p:nvCxnSpPr>
          <p:cNvPr id="10" name="直線コネクタ 9"/>
          <p:cNvCxnSpPr/>
          <p:nvPr/>
        </p:nvCxnSpPr>
        <p:spPr>
          <a:xfrm flipH="1">
            <a:off x="384175" y="3908425"/>
            <a:ext cx="7938" cy="18272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00050" y="5722938"/>
            <a:ext cx="92233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6286" name="テキスト ボックス 94"/>
          <p:cNvSpPr txBox="1">
            <a:spLocks noChangeArrowheads="1"/>
          </p:cNvSpPr>
          <p:nvPr/>
        </p:nvSpPr>
        <p:spPr bwMode="auto">
          <a:xfrm>
            <a:off x="-11113" y="4005263"/>
            <a:ext cx="46196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HG創英角ｺﾞｼｯｸUB" panose="020B0909000000000000" pitchFamily="49" charset="-128"/>
                <a:ea typeface="HG創英角ｺﾞｼｯｸUB" panose="020B0909000000000000" pitchFamily="49" charset="-128"/>
              </a:rPr>
              <a:t>←　費用額　→</a:t>
            </a:r>
          </a:p>
        </p:txBody>
      </p:sp>
      <p:sp>
        <p:nvSpPr>
          <p:cNvPr id="37" name="二等辺三角形 36"/>
          <p:cNvSpPr/>
          <p:nvPr/>
        </p:nvSpPr>
        <p:spPr>
          <a:xfrm rot="21129421">
            <a:off x="2219325" y="2065338"/>
            <a:ext cx="7481888" cy="804862"/>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hangingPunct="1">
              <a:defRPr/>
            </a:pPr>
            <a:endParaRPr lang="ja-JP" altLang="en-US">
              <a:solidFill>
                <a:prstClr val="white"/>
              </a:solidFill>
            </a:endParaRPr>
          </a:p>
        </p:txBody>
      </p:sp>
      <p:cxnSp>
        <p:nvCxnSpPr>
          <p:cNvPr id="18" name="直線矢印コネクタ 17"/>
          <p:cNvCxnSpPr/>
          <p:nvPr/>
        </p:nvCxnSpPr>
        <p:spPr>
          <a:xfrm>
            <a:off x="8759825" y="1628775"/>
            <a:ext cx="0" cy="4027488"/>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228013" y="2563813"/>
            <a:ext cx="0" cy="3092450"/>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297113" y="1474788"/>
            <a:ext cx="14287" cy="4978400"/>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509838" y="6100763"/>
            <a:ext cx="2219325" cy="663575"/>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anchor="ctr"/>
          <a:lstStyle/>
          <a:p>
            <a:pPr algn="just" defTabSz="913575" eaLnBrk="1" hangingPunct="1">
              <a:defRPr/>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4781550" y="1455738"/>
            <a:ext cx="14288" cy="4976812"/>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344738" y="1558925"/>
            <a:ext cx="2436812" cy="933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defTabSz="913575" eaLnBrk="1" hangingPunct="1">
              <a:defRPr/>
            </a:pPr>
            <a:r>
              <a:rPr lang="ja-JP" altLang="en-US" sz="1600" dirty="0">
                <a:solidFill>
                  <a:prstClr val="white"/>
                </a:solidFill>
              </a:rPr>
              <a:t>　　　　　予防給付</a:t>
            </a:r>
            <a:endParaRPr lang="en-US" altLang="ja-JP" sz="1600" dirty="0">
              <a:solidFill>
                <a:prstClr val="white"/>
              </a:solidFill>
            </a:endParaRPr>
          </a:p>
          <a:p>
            <a:pPr algn="ctr" defTabSz="913575" eaLnBrk="1" hangingPunct="1">
              <a:defRPr/>
            </a:pPr>
            <a:r>
              <a:rPr lang="ja-JP" altLang="en-US" sz="1600" dirty="0">
                <a:solidFill>
                  <a:prstClr val="white"/>
                </a:solidFill>
              </a:rPr>
              <a:t>＋新しい総合事業</a:t>
            </a:r>
          </a:p>
        </p:txBody>
      </p:sp>
      <p:cxnSp>
        <p:nvCxnSpPr>
          <p:cNvPr id="27" name="直線矢印コネクタ 26"/>
          <p:cNvCxnSpPr/>
          <p:nvPr/>
        </p:nvCxnSpPr>
        <p:spPr>
          <a:xfrm>
            <a:off x="2454275" y="5949950"/>
            <a:ext cx="2251075" cy="0"/>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399566" y="3861048"/>
            <a:ext cx="1314271"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defTabSz="913575" eaLnBrk="1" fontAlgn="auto" hangingPunct="1">
              <a:spcBef>
                <a:spcPts val="0"/>
              </a:spcBef>
              <a:spcAft>
                <a:spcPts val="0"/>
              </a:spcAft>
              <a:defRPr/>
            </a:pPr>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4904352" y="2999275"/>
            <a:ext cx="2941819"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defTabSz="913575" eaLnBrk="1" fontAlgn="auto" hangingPunct="1">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185738" y="528638"/>
            <a:ext cx="8707437" cy="9874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lstStyle/>
          <a:p>
            <a:pPr marL="174467" indent="-174467" defTabSz="913575" eaLnBrk="1" hangingPunct="1">
              <a:tabLst>
                <a:tab pos="174467" algn="l"/>
              </a:tabLst>
              <a:defRPr/>
            </a:pPr>
            <a:r>
              <a:rPr lang="ja-JP" altLang="en-US" sz="12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200" dirty="0">
              <a:solidFill>
                <a:prstClr val="black"/>
              </a:solidFill>
              <a:latin typeface="ＭＳ ゴシック" pitchFamily="49" charset="-128"/>
              <a:ea typeface="ＭＳ ゴシック" pitchFamily="49" charset="-128"/>
            </a:endParaRPr>
          </a:p>
          <a:p>
            <a:pPr defTabSz="913575" eaLnBrk="1" fontAlgn="auto" hangingPunct="1">
              <a:spcBef>
                <a:spcPts val="0"/>
              </a:spcBef>
              <a:spcAft>
                <a:spcPts val="0"/>
              </a:spcAft>
              <a:defRPr/>
            </a:pPr>
            <a:r>
              <a:rPr lang="ja-JP" altLang="en-US" sz="1200" dirty="0">
                <a:solidFill>
                  <a:prstClr val="black"/>
                </a:solidFill>
                <a:latin typeface="ＭＳ ゴシック" pitchFamily="49" charset="-128"/>
                <a:ea typeface="ＭＳ ゴシック" pitchFamily="49" charset="-128"/>
              </a:rPr>
              <a:t>○　</a:t>
            </a:r>
            <a:r>
              <a:rPr lang="ja-JP" altLang="en-US" sz="1200" dirty="0">
                <a:solidFill>
                  <a:prstClr val="black"/>
                </a:solidFill>
              </a:rPr>
              <a:t>機能が強化された新しい総合事業を利用することで、支援を必要とする高齢者が要支援認定を受けなくても地域で暮らせる社会を実現。</a:t>
            </a:r>
            <a:endParaRPr lang="en-US" altLang="ja-JP" sz="1200" dirty="0">
              <a:solidFill>
                <a:prstClr val="black"/>
              </a:solidFill>
            </a:endParaRPr>
          </a:p>
          <a:p>
            <a:pPr defTabSz="913575" eaLnBrk="1" fontAlgn="auto" hangingPunct="1">
              <a:spcBef>
                <a:spcPts val="0"/>
              </a:spcBef>
              <a:spcAft>
                <a:spcPts val="0"/>
              </a:spcAft>
              <a:defRPr/>
            </a:pPr>
            <a:r>
              <a:rPr lang="ja-JP" altLang="en-US" sz="1200" dirty="0">
                <a:solidFill>
                  <a:prstClr val="black"/>
                </a:solidFill>
                <a:latin typeface="ＭＳ ゴシック" pitchFamily="49" charset="-128"/>
                <a:ea typeface="ＭＳ ゴシック" pitchFamily="49" charset="-128"/>
              </a:rPr>
              <a:t>○　</a:t>
            </a:r>
            <a:r>
              <a:rPr lang="ja-JP" altLang="en-US" sz="1200" dirty="0">
                <a:solidFill>
                  <a:prstClr val="black"/>
                </a:solidFill>
              </a:rPr>
              <a:t>リハ職等が積極的に関与しケアマネジメントを機能強化。重度化予防をこれまで以上に推進。</a:t>
            </a:r>
            <a:endParaRPr lang="en-US" altLang="ja-JP" sz="1200" dirty="0">
              <a:solidFill>
                <a:prstClr val="black"/>
              </a:solidFill>
              <a:latin typeface="ＭＳ ゴシック" pitchFamily="49" charset="-128"/>
              <a:ea typeface="ＭＳ ゴシック" pitchFamily="49" charset="-128"/>
            </a:endParaRPr>
          </a:p>
        </p:txBody>
      </p:sp>
      <p:sp>
        <p:nvSpPr>
          <p:cNvPr id="2" name="下矢印 1"/>
          <p:cNvSpPr/>
          <p:nvPr/>
        </p:nvSpPr>
        <p:spPr>
          <a:xfrm>
            <a:off x="5435600" y="2492375"/>
            <a:ext cx="1177925" cy="431800"/>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71" name="角丸四角形 70"/>
          <p:cNvSpPr/>
          <p:nvPr/>
        </p:nvSpPr>
        <p:spPr>
          <a:xfrm>
            <a:off x="4904347" y="5813647"/>
            <a:ext cx="3888430"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anchor="ctr"/>
          <a:lstStyle/>
          <a:p>
            <a:pPr marL="179837" indent="-456787" defTabSz="913575" eaLnBrk="1" fontAlgn="auto" hangingPunct="1">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defTabSz="913575" eaLnBrk="1" fontAlgn="auto" hangingPunct="1">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084094" y="3790157"/>
            <a:ext cx="381000" cy="481012"/>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72" name="ストライプ矢印 71"/>
          <p:cNvSpPr/>
          <p:nvPr/>
        </p:nvSpPr>
        <p:spPr>
          <a:xfrm rot="5400000">
            <a:off x="6012656" y="5250657"/>
            <a:ext cx="523875" cy="481012"/>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cxnSp>
        <p:nvCxnSpPr>
          <p:cNvPr id="11" name="曲線コネクタ 10"/>
          <p:cNvCxnSpPr/>
          <p:nvPr/>
        </p:nvCxnSpPr>
        <p:spPr>
          <a:xfrm flipV="1">
            <a:off x="4937125" y="2725738"/>
            <a:ext cx="431800" cy="316865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311400" y="2419350"/>
            <a:ext cx="6986588" cy="10096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4732550" y="4515041"/>
            <a:ext cx="4425804"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74" name="角丸四角形 73"/>
          <p:cNvSpPr/>
          <p:nvPr/>
        </p:nvSpPr>
        <p:spPr>
          <a:xfrm>
            <a:off x="4887158" y="4253048"/>
            <a:ext cx="2941821"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anchor="ctr"/>
          <a:lstStyle/>
          <a:p>
            <a:pPr defTabSz="913575" eaLnBrk="1" fontAlgn="auto" hangingPunct="1">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・住民主体のサービス利用の拡充</a:t>
            </a:r>
          </a:p>
          <a:p>
            <a:pPr defTabSz="913575" eaLnBrk="1" fontAlgn="auto" hangingPunct="1">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・認定に至らない高齢者の増加</a:t>
            </a:r>
            <a:endParaRPr lang="en-US" altLang="ja-JP" sz="1400" dirty="0">
              <a:solidFill>
                <a:prstClr val="black"/>
              </a:solidFill>
              <a:latin typeface="HG丸ｺﾞｼｯｸM-PRO" pitchFamily="50" charset="-128"/>
              <a:ea typeface="HG丸ｺﾞｼｯｸM-PRO" pitchFamily="50" charset="-128"/>
            </a:endParaRPr>
          </a:p>
          <a:p>
            <a:pPr defTabSz="913575" eaLnBrk="1" fontAlgn="auto" hangingPunct="1">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・重度化予防の推進</a:t>
            </a:r>
            <a:endParaRPr lang="en-US" altLang="ja-JP" sz="14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8560137" y="2420895"/>
            <a:ext cx="465282"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anchor="ctr"/>
          <a:lstStyle/>
          <a:p>
            <a:pPr algn="ctr" defTabSz="913575" eaLnBrk="1" hangingPunct="1">
              <a:defRPr/>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7961915" y="3089073"/>
            <a:ext cx="465282"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anchor="ctr"/>
          <a:lstStyle/>
          <a:p>
            <a:pPr algn="ctr" defTabSz="913575" eaLnBrk="1" hangingPunct="1">
              <a:defRPr/>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タイトル 1"/>
          <p:cNvSpPr>
            <a:spLocks noGrp="1"/>
          </p:cNvSpPr>
          <p:nvPr>
            <p:ph type="title"/>
          </p:nvPr>
        </p:nvSpPr>
        <p:spPr/>
        <p:txBody>
          <a:bodyPr/>
          <a:lstStyle/>
          <a:p>
            <a:pPr eaLnBrk="1" hangingPunct="1"/>
            <a:r>
              <a:rPr lang="ja-JP" altLang="ja-JP" u="sng" smtClean="0">
                <a:solidFill>
                  <a:srgbClr val="FF0000"/>
                </a:solidFill>
              </a:rPr>
              <a:t>地域支援事業の上限設定　</a:t>
            </a:r>
            <a:endParaRPr lang="ja-JP" altLang="en-US" u="sng" smtClean="0">
              <a:solidFill>
                <a:srgbClr val="FF0000"/>
              </a:solidFill>
            </a:endParaRPr>
          </a:p>
        </p:txBody>
      </p:sp>
      <p:sp>
        <p:nvSpPr>
          <p:cNvPr id="98307" name="コンテンツ プレースホルダ 2"/>
          <p:cNvSpPr>
            <a:spLocks noGrp="1"/>
          </p:cNvSpPr>
          <p:nvPr>
            <p:ph idx="1"/>
          </p:nvPr>
        </p:nvSpPr>
        <p:spPr>
          <a:xfrm>
            <a:off x="468313" y="1412875"/>
            <a:ext cx="8218487" cy="4713288"/>
          </a:xfrm>
        </p:spPr>
        <p:txBody>
          <a:bodyPr/>
          <a:lstStyle/>
          <a:p>
            <a:pPr eaLnBrk="1" hangingPunct="1"/>
            <a:r>
              <a:rPr lang="ja-JP" altLang="ja-JP" smtClean="0"/>
              <a:t>総合事業の上限については、その市町村の「７５歳以上高齢者数の伸び以下」の増加率しか認めない</a:t>
            </a:r>
          </a:p>
          <a:p>
            <a:pPr eaLnBrk="1" hangingPunct="1"/>
            <a:r>
              <a:rPr lang="ja-JP" altLang="ja-JP" smtClean="0"/>
              <a:t>総合事業の上限＝【①当該市町村の事業開始の前年度の（予防給付（介護予防訪問介護、介護予防通所介護、介護予防支援）＋介護予防事業）の総額】　　×　【②当該市町村の</a:t>
            </a:r>
            <a:r>
              <a:rPr lang="en-US" altLang="ja-JP" smtClean="0"/>
              <a:t>75</a:t>
            </a:r>
            <a:r>
              <a:rPr lang="ja-JP" altLang="ja-JP" smtClean="0"/>
              <a:t>歳以上高齢者の伸び】</a:t>
            </a:r>
          </a:p>
          <a:p>
            <a:pPr eaLnBrk="1" hangingPunct="1"/>
            <a:endParaRPr lang="ja-JP" altLang="en-US" smtClean="0"/>
          </a:p>
        </p:txBody>
      </p:sp>
      <p:sp>
        <p:nvSpPr>
          <p:cNvPr id="4" name="正方形/長方形 3"/>
          <p:cNvSpPr/>
          <p:nvPr/>
        </p:nvSpPr>
        <p:spPr>
          <a:xfrm>
            <a:off x="900113" y="5661025"/>
            <a:ext cx="7848600" cy="11969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国に対し、上限撤廃・財源保障要求を！自治体としても財源補てんを！</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タイトル 1"/>
          <p:cNvSpPr>
            <a:spLocks noGrp="1"/>
          </p:cNvSpPr>
          <p:nvPr>
            <p:ph type="title"/>
          </p:nvPr>
        </p:nvSpPr>
        <p:spPr/>
        <p:txBody>
          <a:bodyPr/>
          <a:lstStyle/>
          <a:p>
            <a:pPr eaLnBrk="1" hangingPunct="1"/>
            <a:r>
              <a:rPr lang="ja-JP" altLang="en-US" u="sng" smtClean="0"/>
              <a:t>参議院での付帯決議</a:t>
            </a:r>
          </a:p>
        </p:txBody>
      </p:sp>
      <p:sp>
        <p:nvSpPr>
          <p:cNvPr id="100355" name="コンテンツ プレースホルダ 2"/>
          <p:cNvSpPr>
            <a:spLocks noGrp="1"/>
          </p:cNvSpPr>
          <p:nvPr>
            <p:ph idx="1"/>
          </p:nvPr>
        </p:nvSpPr>
        <p:spPr>
          <a:xfrm>
            <a:off x="250825" y="1773238"/>
            <a:ext cx="8642350" cy="4895850"/>
          </a:xfrm>
        </p:spPr>
        <p:txBody>
          <a:bodyPr/>
          <a:lstStyle/>
          <a:p>
            <a:pPr eaLnBrk="1" hangingPunct="1">
              <a:buFont typeface="Arial" panose="020B0604020202020204" pitchFamily="34" charset="0"/>
              <a:buNone/>
            </a:pPr>
            <a:r>
              <a:rPr lang="ja-JP" altLang="en-US" smtClean="0"/>
              <a:t>１ 介護予防訪問介護及び介護予防通所介護の地域支援事業への移行に当たっては、専門職によるサービス提供が相応しい利用者に対して、</a:t>
            </a:r>
            <a:r>
              <a:rPr lang="ja-JP" altLang="en-US" smtClean="0">
                <a:solidFill>
                  <a:srgbClr val="FF0000"/>
                </a:solidFill>
              </a:rPr>
              <a:t>必要なサービスが担保されるガイドラインの策定を行った上</a:t>
            </a:r>
            <a:r>
              <a:rPr lang="ja-JP" altLang="en-US" smtClean="0"/>
              <a:t>で、利用者のサービス</a:t>
            </a:r>
            <a:r>
              <a:rPr lang="ja-JP" altLang="en-US" smtClean="0">
                <a:solidFill>
                  <a:srgbClr val="FF0000"/>
                </a:solidFill>
              </a:rPr>
              <a:t>選択の意思を十分に尊重</a:t>
            </a:r>
            <a:r>
              <a:rPr lang="ja-JP" altLang="en-US" smtClean="0"/>
              <a:t>するとともに、地域間においてサービスの質や内容等に</a:t>
            </a:r>
            <a:r>
              <a:rPr lang="ja-JP" altLang="en-US" smtClean="0">
                <a:solidFill>
                  <a:srgbClr val="FF0000"/>
                </a:solidFill>
              </a:rPr>
              <a:t>格差が生じない</a:t>
            </a:r>
            <a:r>
              <a:rPr lang="ja-JP" altLang="en-US" smtClean="0"/>
              <a:t>よう、市町村及び特別区に対し</a:t>
            </a:r>
            <a:r>
              <a:rPr lang="ja-JP" altLang="en-US" smtClean="0">
                <a:solidFill>
                  <a:srgbClr val="FF0000"/>
                </a:solidFill>
              </a:rPr>
              <a:t>財源の確保を含めた必要な支援</a:t>
            </a:r>
            <a:r>
              <a:rPr lang="ja-JP" altLang="en-US" smtClean="0"/>
              <a:t>を行うこと。</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8488" cy="6323012"/>
          </a:xfrm>
        </p:spPr>
        <p:txBody>
          <a:bodyPr rtlCol="0">
            <a:normAutofit fontScale="90000"/>
          </a:bodyPr>
          <a:lstStyle/>
          <a:p>
            <a:pPr eaLnBrk="1" fontAlgn="auto" hangingPunct="1">
              <a:spcAft>
                <a:spcPts val="0"/>
              </a:spcAft>
              <a:defRPr/>
            </a:pPr>
            <a:r>
              <a:rPr lang="ja-JP" altLang="en-US" sz="9600" b="1" i="1" dirty="0"/>
              <a:t>次期制度改定</a:t>
            </a:r>
            <a:br>
              <a:rPr lang="ja-JP" altLang="en-US" sz="9600" b="1" i="1" dirty="0"/>
            </a:br>
            <a:r>
              <a:rPr lang="ja-JP" altLang="en-US" sz="9600" b="1" dirty="0" smtClean="0">
                <a:solidFill>
                  <a:srgbClr val="FF0000"/>
                </a:solidFill>
              </a:rPr>
              <a:t>要支援外しから軽度者外しへ</a:t>
            </a:r>
            <a:r>
              <a:rPr lang="en-US" altLang="ja-JP" sz="9600" b="1" dirty="0" smtClean="0">
                <a:solidFill>
                  <a:srgbClr val="FF0000"/>
                </a:solidFill>
              </a:rPr>
              <a:t/>
            </a:r>
            <a:br>
              <a:rPr lang="en-US" altLang="ja-JP" sz="9600" b="1" dirty="0" smtClean="0">
                <a:solidFill>
                  <a:srgbClr val="FF0000"/>
                </a:solidFill>
              </a:rPr>
            </a:br>
            <a:r>
              <a:rPr lang="en-US" altLang="ja-JP" sz="9600" b="1" dirty="0">
                <a:solidFill>
                  <a:srgbClr val="FF0000"/>
                </a:solidFill>
              </a:rPr>
              <a:t>2</a:t>
            </a:r>
            <a:r>
              <a:rPr lang="ja-JP" altLang="en-US" sz="9600" b="1" dirty="0" smtClean="0">
                <a:solidFill>
                  <a:srgbClr val="FF0000"/>
                </a:solidFill>
              </a:rPr>
              <a:t>割負担化</a:t>
            </a:r>
            <a:r>
              <a:rPr lang="en-US" altLang="ja-JP" sz="9600" b="1" dirty="0" smtClean="0">
                <a:solidFill>
                  <a:srgbClr val="FF0000"/>
                </a:solidFill>
              </a:rPr>
              <a:t/>
            </a:r>
            <a:br>
              <a:rPr lang="en-US" altLang="ja-JP" sz="9600" b="1" dirty="0" smtClean="0">
                <a:solidFill>
                  <a:srgbClr val="FF0000"/>
                </a:solidFill>
              </a:rPr>
            </a:br>
            <a:r>
              <a:rPr lang="ja-JP" altLang="en-US" sz="9600" b="1" dirty="0" smtClean="0">
                <a:solidFill>
                  <a:srgbClr val="FF0000"/>
                </a:solidFill>
              </a:rPr>
              <a:t>資産要件拡大</a:t>
            </a:r>
            <a:endParaRPr lang="ja-JP" altLang="en-US" sz="8800" b="1" i="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86163" y="524455"/>
          <a:ext cx="9057837" cy="6258186"/>
        </p:xfrm>
        <a:graphic>
          <a:graphicData uri="http://schemas.openxmlformats.org/drawingml/2006/table">
            <a:tbl>
              <a:tblPr firstRow="1" firstCol="1" bandRow="1">
                <a:tableStyleId>{5940675A-B579-460E-94D1-54222C63F5DA}</a:tableStyleId>
              </a:tblPr>
              <a:tblGrid>
                <a:gridCol w="1317485"/>
                <a:gridCol w="7740352"/>
              </a:tblGrid>
              <a:tr h="532327">
                <a:tc>
                  <a:txBody>
                    <a:bodyPr/>
                    <a:lstStyle/>
                    <a:p>
                      <a:pPr algn="ctr">
                        <a:lnSpc>
                          <a:spcPts val="1600"/>
                        </a:lnSpc>
                        <a:spcAft>
                          <a:spcPts val="0"/>
                        </a:spcAft>
                      </a:pPr>
                      <a:endParaRPr lang="en-US" altLang="ja-JP" sz="2000" kern="100" dirty="0" smtClean="0">
                        <a:effectLst/>
                      </a:endParaRPr>
                    </a:p>
                    <a:p>
                      <a:pPr algn="ctr">
                        <a:lnSpc>
                          <a:spcPts val="1600"/>
                        </a:lnSpc>
                        <a:spcAft>
                          <a:spcPts val="0"/>
                        </a:spcAft>
                      </a:pPr>
                      <a:r>
                        <a:rPr lang="ja-JP" sz="2000" kern="100" dirty="0" smtClean="0">
                          <a:effectLst/>
                        </a:rPr>
                        <a:t>施行</a:t>
                      </a:r>
                      <a:r>
                        <a:rPr lang="ja-JP" sz="2000" kern="100" dirty="0">
                          <a:effectLst/>
                        </a:rPr>
                        <a:t>期日</a:t>
                      </a:r>
                      <a:endParaRPr lang="ja-JP" sz="2000" kern="100" dirty="0">
                        <a:effectLst/>
                        <a:latin typeface="Century"/>
                        <a:ea typeface="ＭＳ 明朝"/>
                        <a:cs typeface="Century"/>
                      </a:endParaRPr>
                    </a:p>
                  </a:txBody>
                  <a:tcPr marL="66462" marR="66462" marT="36000" marB="0">
                    <a:solidFill>
                      <a:schemeClr val="accent3">
                        <a:lumMod val="40000"/>
                        <a:lumOff val="60000"/>
                      </a:schemeClr>
                    </a:solidFill>
                  </a:tcPr>
                </a:tc>
                <a:tc>
                  <a:txBody>
                    <a:bodyPr/>
                    <a:lstStyle/>
                    <a:p>
                      <a:pPr algn="ctr">
                        <a:lnSpc>
                          <a:spcPts val="1600"/>
                        </a:lnSpc>
                        <a:spcAft>
                          <a:spcPts val="0"/>
                        </a:spcAft>
                      </a:pPr>
                      <a:endParaRPr lang="en-US" altLang="ja-JP" sz="2800" kern="100" dirty="0" smtClean="0">
                        <a:effectLst/>
                      </a:endParaRPr>
                    </a:p>
                    <a:p>
                      <a:pPr algn="ctr">
                        <a:lnSpc>
                          <a:spcPts val="1600"/>
                        </a:lnSpc>
                        <a:spcAft>
                          <a:spcPts val="0"/>
                        </a:spcAft>
                      </a:pPr>
                      <a:r>
                        <a:rPr lang="ja-JP" altLang="en-US" sz="2800" kern="100" dirty="0" smtClean="0">
                          <a:effectLst/>
                        </a:rPr>
                        <a:t>改定</a:t>
                      </a:r>
                      <a:r>
                        <a:rPr lang="ja-JP" sz="2800" kern="100" dirty="0" smtClean="0">
                          <a:effectLst/>
                        </a:rPr>
                        <a:t>事項</a:t>
                      </a:r>
                      <a:endParaRPr lang="ja-JP" sz="2800" kern="100" dirty="0">
                        <a:effectLst/>
                        <a:latin typeface="Century"/>
                        <a:ea typeface="ＭＳ 明朝"/>
                        <a:cs typeface="Century"/>
                      </a:endParaRPr>
                    </a:p>
                  </a:txBody>
                  <a:tcPr marL="66462" marR="66462" marT="36000" marB="0">
                    <a:solidFill>
                      <a:schemeClr val="accent3">
                        <a:lumMod val="40000"/>
                        <a:lumOff val="60000"/>
                      </a:schemeClr>
                    </a:solidFill>
                  </a:tcPr>
                </a:tc>
              </a:tr>
              <a:tr h="2910666">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ja-JP" altLang="en-US" sz="2400" kern="100" dirty="0" smtClean="0">
                          <a:solidFill>
                            <a:schemeClr val="tx1"/>
                          </a:solidFill>
                          <a:effectLst/>
                        </a:rPr>
                        <a:t>２０１５</a:t>
                      </a:r>
                      <a:r>
                        <a:rPr lang="ja-JP" sz="2400" kern="100" dirty="0" smtClean="0">
                          <a:solidFill>
                            <a:schemeClr val="tx1"/>
                          </a:solidFill>
                          <a:effectLst/>
                        </a:rPr>
                        <a:t>年</a:t>
                      </a:r>
                      <a:endParaRPr lang="en-US" altLang="ja-JP" sz="2400" kern="100" dirty="0" smtClean="0">
                        <a:solidFill>
                          <a:schemeClr val="tx1"/>
                        </a:solidFill>
                        <a:effectLst/>
                      </a:endParaRPr>
                    </a:p>
                    <a:p>
                      <a:pPr algn="just">
                        <a:lnSpc>
                          <a:spcPts val="1600"/>
                        </a:lnSpc>
                        <a:spcAft>
                          <a:spcPts val="0"/>
                        </a:spcAft>
                      </a:pPr>
                      <a:endParaRPr lang="en-US" altLang="ja-JP" sz="2400" kern="100" dirty="0" smtClean="0">
                        <a:solidFill>
                          <a:schemeClr val="tx1"/>
                        </a:solidFill>
                        <a:effectLst/>
                      </a:endParaRPr>
                    </a:p>
                    <a:p>
                      <a:pPr algn="just">
                        <a:lnSpc>
                          <a:spcPts val="1600"/>
                        </a:lnSpc>
                        <a:spcAft>
                          <a:spcPts val="0"/>
                        </a:spcAft>
                      </a:pPr>
                      <a:r>
                        <a:rPr lang="ja-JP" sz="2400" kern="100" dirty="0" smtClean="0">
                          <a:solidFill>
                            <a:schemeClr val="tx1"/>
                          </a:solidFill>
                          <a:effectLst/>
                        </a:rPr>
                        <a:t>４月</a:t>
                      </a:r>
                      <a:r>
                        <a:rPr lang="ja-JP" sz="2400" kern="100" dirty="0">
                          <a:solidFill>
                            <a:schemeClr val="tx1"/>
                          </a:solidFill>
                          <a:effectLst/>
                        </a:rPr>
                        <a:t>１日</a:t>
                      </a:r>
                      <a:endParaRPr lang="ja-JP" sz="2400" kern="100" dirty="0">
                        <a:solidFill>
                          <a:schemeClr val="tx1"/>
                        </a:solidFill>
                        <a:effectLst/>
                        <a:latin typeface="Century"/>
                        <a:ea typeface="ＭＳ 明朝"/>
                        <a:cs typeface="Century"/>
                      </a:endParaRPr>
                    </a:p>
                  </a:txBody>
                  <a:tcPr marL="66462" marR="66462" marT="36000" marB="36000">
                    <a:solidFill>
                      <a:srgbClr val="FFFF00"/>
                    </a:solidFill>
                  </a:tcPr>
                </a:tc>
                <a:tc>
                  <a:txBody>
                    <a:bodyPr/>
                    <a:lstStyle/>
                    <a:p>
                      <a:pPr marL="177800" indent="-177800" algn="l" fontAlgn="base" hangingPunct="0">
                        <a:lnSpc>
                          <a:spcPct val="100000"/>
                        </a:lnSpc>
                        <a:spcAft>
                          <a:spcPts val="300"/>
                        </a:spcAft>
                      </a:pPr>
                      <a:r>
                        <a:rPr lang="ja-JP" sz="2800" kern="0" dirty="0" smtClean="0">
                          <a:solidFill>
                            <a:srgbClr val="FF0000"/>
                          </a:solidFill>
                          <a:effectLst/>
                        </a:rPr>
                        <a:t>○</a:t>
                      </a:r>
                      <a:r>
                        <a:rPr lang="ja-JP" sz="2800" kern="0" dirty="0" smtClean="0">
                          <a:solidFill>
                            <a:srgbClr val="FF0000"/>
                          </a:solidFill>
                          <a:effectLst/>
                          <a:latin typeface="+mn-ea"/>
                          <a:ea typeface="+mn-ea"/>
                        </a:rPr>
                        <a:t>地域</a:t>
                      </a:r>
                      <a:r>
                        <a:rPr lang="ja-JP" sz="2800" kern="0" dirty="0">
                          <a:solidFill>
                            <a:srgbClr val="FF0000"/>
                          </a:solidFill>
                          <a:effectLst/>
                          <a:latin typeface="+mn-ea"/>
                          <a:ea typeface="+mn-ea"/>
                        </a:rPr>
                        <a:t>支援事業の</a:t>
                      </a:r>
                      <a:r>
                        <a:rPr lang="ja-JP" sz="2800" kern="0" dirty="0" smtClean="0">
                          <a:solidFill>
                            <a:srgbClr val="FF0000"/>
                          </a:solidFill>
                          <a:effectLst/>
                          <a:latin typeface="+mn-ea"/>
                          <a:ea typeface="+mn-ea"/>
                        </a:rPr>
                        <a:t>充実</a:t>
                      </a:r>
                      <a:r>
                        <a:rPr lang="ja-JP" altLang="en-US" sz="2800" kern="0" dirty="0" smtClean="0">
                          <a:solidFill>
                            <a:srgbClr val="FF0000"/>
                          </a:solidFill>
                          <a:effectLst/>
                          <a:latin typeface="+mn-ea"/>
                          <a:ea typeface="+mn-ea"/>
                        </a:rPr>
                        <a:t>（</a:t>
                      </a:r>
                      <a:r>
                        <a:rPr lang="ja-JP" altLang="en-US" sz="2800" u="sng" kern="0" dirty="0" smtClean="0">
                          <a:solidFill>
                            <a:srgbClr val="FF0000"/>
                          </a:solidFill>
                          <a:effectLst/>
                          <a:latin typeface="+mn-ea"/>
                          <a:ea typeface="+mn-ea"/>
                        </a:rPr>
                        <a:t>２０１８年４月まで</a:t>
                      </a:r>
                      <a:r>
                        <a:rPr lang="ja-JP" altLang="en-US" sz="2800" kern="0" dirty="0" smtClean="0">
                          <a:solidFill>
                            <a:srgbClr val="FF0000"/>
                          </a:solidFill>
                          <a:effectLst/>
                          <a:latin typeface="+mn-ea"/>
                          <a:ea typeface="+mn-ea"/>
                        </a:rPr>
                        <a:t>）</a:t>
                      </a:r>
                      <a:endParaRPr lang="en-US" altLang="ja-JP" sz="2800"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rgbClr val="FF0000"/>
                          </a:solidFill>
                          <a:effectLst/>
                          <a:latin typeface="+mn-ea"/>
                          <a:ea typeface="+mn-ea"/>
                        </a:rPr>
                        <a:t>○</a:t>
                      </a:r>
                      <a:r>
                        <a:rPr lang="ja-JP" sz="2800" kern="0" dirty="0" smtClean="0">
                          <a:solidFill>
                            <a:srgbClr val="FF0000"/>
                          </a:solidFill>
                          <a:effectLst/>
                          <a:latin typeface="+mn-ea"/>
                          <a:ea typeface="+mn-ea"/>
                        </a:rPr>
                        <a:t>予防</a:t>
                      </a:r>
                      <a:r>
                        <a:rPr lang="ja-JP" sz="2800" kern="0" dirty="0">
                          <a:solidFill>
                            <a:srgbClr val="FF0000"/>
                          </a:solidFill>
                          <a:effectLst/>
                          <a:latin typeface="+mn-ea"/>
                          <a:ea typeface="+mn-ea"/>
                        </a:rPr>
                        <a:t>給付の</a:t>
                      </a:r>
                      <a:r>
                        <a:rPr lang="ja-JP" sz="2800" kern="0" dirty="0" smtClean="0">
                          <a:solidFill>
                            <a:srgbClr val="FF0000"/>
                          </a:solidFill>
                          <a:effectLst/>
                          <a:latin typeface="+mn-ea"/>
                          <a:ea typeface="+mn-ea"/>
                        </a:rPr>
                        <a:t>見直し</a:t>
                      </a:r>
                      <a:r>
                        <a:rPr lang="ja-JP" altLang="en-US" sz="2800" kern="0" dirty="0" smtClean="0">
                          <a:solidFill>
                            <a:schemeClr val="tx1"/>
                          </a:solidFill>
                          <a:effectLst/>
                          <a:latin typeface="+mn-ea"/>
                          <a:ea typeface="+mn-ea"/>
                        </a:rPr>
                        <a:t>　</a:t>
                      </a:r>
                      <a:r>
                        <a:rPr lang="ja-JP" altLang="en-US" sz="2800" kern="0" dirty="0" smtClean="0">
                          <a:solidFill>
                            <a:srgbClr val="FF0000"/>
                          </a:solidFill>
                          <a:effectLst/>
                          <a:latin typeface="+mn-ea"/>
                          <a:ea typeface="+mn-ea"/>
                        </a:rPr>
                        <a:t>（</a:t>
                      </a:r>
                      <a:r>
                        <a:rPr lang="ja-JP" altLang="en-US" sz="2800" u="sng" kern="0" dirty="0" smtClean="0">
                          <a:solidFill>
                            <a:srgbClr val="FF0000"/>
                          </a:solidFill>
                          <a:effectLst/>
                          <a:latin typeface="+mn-ea"/>
                          <a:ea typeface="+mn-ea"/>
                        </a:rPr>
                        <a:t>２０１７年４月まで</a:t>
                      </a:r>
                      <a:r>
                        <a:rPr lang="ja-JP" altLang="en-US" sz="2800" kern="0" dirty="0" smtClean="0">
                          <a:solidFill>
                            <a:srgbClr val="FF0000"/>
                          </a:solidFill>
                          <a:effectLst/>
                          <a:latin typeface="+mn-ea"/>
                          <a:ea typeface="+mn-ea"/>
                        </a:rPr>
                        <a:t>）</a:t>
                      </a:r>
                      <a:endParaRPr lang="en-US" altLang="ja-JP" sz="2800"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chemeClr val="tx1"/>
                          </a:solidFill>
                          <a:effectLst/>
                          <a:latin typeface="+mn-ea"/>
                          <a:ea typeface="+mn-ea"/>
                        </a:rPr>
                        <a:t>○</a:t>
                      </a:r>
                      <a:r>
                        <a:rPr lang="ja-JP" sz="2800" kern="0" dirty="0" smtClean="0">
                          <a:solidFill>
                            <a:schemeClr val="tx1"/>
                          </a:solidFill>
                          <a:effectLst/>
                          <a:latin typeface="+mn-ea"/>
                          <a:ea typeface="+mn-ea"/>
                        </a:rPr>
                        <a:t>特養</a:t>
                      </a:r>
                      <a:r>
                        <a:rPr lang="ja-JP" altLang="en-US" sz="2800" kern="0" dirty="0" smtClean="0">
                          <a:solidFill>
                            <a:schemeClr val="tx1"/>
                          </a:solidFill>
                          <a:effectLst/>
                          <a:latin typeface="+mn-ea"/>
                          <a:ea typeface="+mn-ea"/>
                        </a:rPr>
                        <a:t>入所者の原則「要介護３」限定</a:t>
                      </a:r>
                      <a:endParaRPr lang="en-US" altLang="ja-JP" sz="2800" kern="0" dirty="0" smtClean="0">
                        <a:solidFill>
                          <a:schemeClr val="tx1"/>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rgbClr val="FF0000"/>
                          </a:solidFill>
                          <a:effectLst/>
                          <a:latin typeface="+mn-ea"/>
                          <a:ea typeface="+mn-ea"/>
                        </a:rPr>
                        <a:t>○</a:t>
                      </a:r>
                      <a:r>
                        <a:rPr lang="ja-JP" sz="2800" kern="0" dirty="0" smtClean="0">
                          <a:solidFill>
                            <a:srgbClr val="FF0000"/>
                          </a:solidFill>
                          <a:effectLst/>
                          <a:latin typeface="+mn-ea"/>
                          <a:ea typeface="+mn-ea"/>
                        </a:rPr>
                        <a:t>低所得者</a:t>
                      </a:r>
                      <a:r>
                        <a:rPr lang="ja-JP" sz="2800" kern="0" dirty="0">
                          <a:solidFill>
                            <a:srgbClr val="FF0000"/>
                          </a:solidFill>
                          <a:effectLst/>
                          <a:latin typeface="+mn-ea"/>
                          <a:ea typeface="+mn-ea"/>
                        </a:rPr>
                        <a:t>の保険料軽減の</a:t>
                      </a:r>
                      <a:r>
                        <a:rPr lang="ja-JP" sz="2800" kern="0" dirty="0" smtClean="0">
                          <a:solidFill>
                            <a:srgbClr val="FF0000"/>
                          </a:solidFill>
                          <a:effectLst/>
                          <a:latin typeface="+mn-ea"/>
                          <a:ea typeface="+mn-ea"/>
                        </a:rPr>
                        <a:t>強化</a:t>
                      </a:r>
                      <a:r>
                        <a:rPr lang="ja-JP" altLang="en-US" sz="2800" u="sng" kern="0" dirty="0" smtClean="0">
                          <a:solidFill>
                            <a:srgbClr val="FF0000"/>
                          </a:solidFill>
                          <a:effectLst/>
                          <a:latin typeface="+mn-ea"/>
                          <a:ea typeface="+mn-ea"/>
                        </a:rPr>
                        <a:t>（一部のみ実施）</a:t>
                      </a:r>
                      <a:endParaRPr lang="en-US" altLang="ja-JP" sz="2800" u="sng"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chemeClr val="tx1"/>
                          </a:solidFill>
                          <a:effectLst/>
                          <a:latin typeface="+mn-ea"/>
                          <a:ea typeface="+mn-ea"/>
                        </a:rPr>
                        <a:t>○</a:t>
                      </a:r>
                      <a:r>
                        <a:rPr lang="ja-JP" sz="2800" kern="0" dirty="0" smtClean="0">
                          <a:solidFill>
                            <a:schemeClr val="tx1"/>
                          </a:solidFill>
                          <a:effectLst/>
                          <a:latin typeface="+mn-ea"/>
                          <a:ea typeface="+mn-ea"/>
                        </a:rPr>
                        <a:t>サービス付き</a:t>
                      </a:r>
                      <a:r>
                        <a:rPr lang="ja-JP" sz="2800" kern="0" dirty="0">
                          <a:solidFill>
                            <a:schemeClr val="tx1"/>
                          </a:solidFill>
                          <a:effectLst/>
                          <a:latin typeface="+mn-ea"/>
                          <a:ea typeface="+mn-ea"/>
                        </a:rPr>
                        <a:t>高齢者向け住宅への住所地特例の</a:t>
                      </a:r>
                      <a:r>
                        <a:rPr lang="ja-JP" sz="2800" kern="0" dirty="0" smtClean="0">
                          <a:solidFill>
                            <a:schemeClr val="tx1"/>
                          </a:solidFill>
                          <a:effectLst/>
                          <a:latin typeface="+mn-ea"/>
                          <a:ea typeface="+mn-ea"/>
                        </a:rPr>
                        <a:t>適用</a:t>
                      </a:r>
                      <a:endParaRPr lang="en-US" altLang="ja-JP" sz="2000" kern="0" dirty="0" smtClean="0">
                        <a:solidFill>
                          <a:schemeClr val="tx1"/>
                        </a:solidFill>
                        <a:effectLst/>
                        <a:latin typeface="+mn-ea"/>
                        <a:ea typeface="+mn-ea"/>
                      </a:endParaRPr>
                    </a:p>
                  </a:txBody>
                  <a:tcPr marL="66462" marR="66462" marT="36000" marB="36000">
                    <a:solidFill>
                      <a:srgbClr val="FFFF00"/>
                    </a:solidFill>
                  </a:tcPr>
                </a:tc>
              </a:tr>
              <a:tr h="901712">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ja-JP" altLang="en-US" sz="2400" kern="100" dirty="0" smtClean="0">
                          <a:solidFill>
                            <a:schemeClr val="tx1"/>
                          </a:solidFill>
                          <a:effectLst/>
                        </a:rPr>
                        <a:t>２０１５</a:t>
                      </a:r>
                      <a:r>
                        <a:rPr lang="ja-JP" sz="2400" kern="100" dirty="0" smtClean="0">
                          <a:solidFill>
                            <a:schemeClr val="tx1"/>
                          </a:solidFill>
                          <a:effectLst/>
                        </a:rPr>
                        <a:t>年</a:t>
                      </a:r>
                      <a:endParaRPr lang="en-US" altLang="ja-JP" sz="2400" kern="100" dirty="0" smtClean="0">
                        <a:solidFill>
                          <a:schemeClr val="tx1"/>
                        </a:solidFill>
                        <a:effectLst/>
                      </a:endParaRPr>
                    </a:p>
                    <a:p>
                      <a:pPr algn="just">
                        <a:lnSpc>
                          <a:spcPts val="1600"/>
                        </a:lnSpc>
                        <a:spcAft>
                          <a:spcPts val="0"/>
                        </a:spcAft>
                      </a:pPr>
                      <a:endParaRPr lang="en-US" altLang="ja-JP" sz="2400" kern="100" dirty="0" smtClean="0">
                        <a:solidFill>
                          <a:schemeClr val="tx1"/>
                        </a:solidFill>
                        <a:effectLst/>
                      </a:endParaRPr>
                    </a:p>
                    <a:p>
                      <a:pPr algn="just">
                        <a:lnSpc>
                          <a:spcPts val="1600"/>
                        </a:lnSpc>
                        <a:spcAft>
                          <a:spcPts val="0"/>
                        </a:spcAft>
                      </a:pPr>
                      <a:r>
                        <a:rPr lang="ja-JP" sz="2400" kern="100" dirty="0" smtClean="0">
                          <a:solidFill>
                            <a:schemeClr val="tx1"/>
                          </a:solidFill>
                          <a:effectLst/>
                        </a:rPr>
                        <a:t>８月１日</a:t>
                      </a:r>
                      <a:endParaRPr lang="ja-JP" sz="2000" kern="100" dirty="0">
                        <a:solidFill>
                          <a:schemeClr val="tx1"/>
                        </a:solidFill>
                        <a:effectLst/>
                        <a:latin typeface="Century"/>
                        <a:ea typeface="ＭＳ 明朝"/>
                        <a:cs typeface="Century"/>
                      </a:endParaRPr>
                    </a:p>
                  </a:txBody>
                  <a:tcPr marL="66462" marR="66462" marT="36000" marB="36000">
                    <a:solidFill>
                      <a:schemeClr val="accent6">
                        <a:lumMod val="20000"/>
                        <a:lumOff val="80000"/>
                      </a:schemeClr>
                    </a:solidFill>
                  </a:tcPr>
                </a:tc>
                <a:tc>
                  <a:txBody>
                    <a:bodyPr/>
                    <a:lstStyle/>
                    <a:p>
                      <a:pPr marL="177800" indent="-177800" algn="l">
                        <a:lnSpc>
                          <a:spcPct val="100000"/>
                        </a:lnSpc>
                        <a:spcAft>
                          <a:spcPts val="300"/>
                        </a:spcAft>
                      </a:pPr>
                      <a:r>
                        <a:rPr lang="ja-JP" sz="2800" kern="100" dirty="0" smtClean="0">
                          <a:solidFill>
                            <a:schemeClr val="tx1"/>
                          </a:solidFill>
                          <a:effectLst/>
                        </a:rPr>
                        <a:t>○一定以上所得の利用者</a:t>
                      </a:r>
                      <a:r>
                        <a:rPr lang="ja-JP" sz="2800" kern="100" dirty="0">
                          <a:solidFill>
                            <a:schemeClr val="tx1"/>
                          </a:solidFill>
                          <a:effectLst/>
                        </a:rPr>
                        <a:t>の</a:t>
                      </a:r>
                      <a:r>
                        <a:rPr lang="ja-JP" sz="2800" kern="100" dirty="0" smtClean="0">
                          <a:solidFill>
                            <a:schemeClr val="tx1"/>
                          </a:solidFill>
                          <a:effectLst/>
                        </a:rPr>
                        <a:t>自己負担</a:t>
                      </a:r>
                      <a:r>
                        <a:rPr lang="ja-JP" altLang="en-US" sz="2800" kern="100" dirty="0" smtClean="0">
                          <a:solidFill>
                            <a:schemeClr val="tx1"/>
                          </a:solidFill>
                          <a:effectLst/>
                        </a:rPr>
                        <a:t>「</a:t>
                      </a:r>
                      <a:r>
                        <a:rPr lang="en-US" altLang="ja-JP" sz="2800" kern="100" dirty="0" smtClean="0">
                          <a:solidFill>
                            <a:schemeClr val="tx1"/>
                          </a:solidFill>
                          <a:effectLst/>
                        </a:rPr>
                        <a:t>2</a:t>
                      </a:r>
                      <a:r>
                        <a:rPr lang="ja-JP" altLang="en-US" sz="2800" kern="100" dirty="0" smtClean="0">
                          <a:solidFill>
                            <a:schemeClr val="tx1"/>
                          </a:solidFill>
                          <a:effectLst/>
                        </a:rPr>
                        <a:t>割化」</a:t>
                      </a:r>
                      <a:endParaRPr lang="en-US" altLang="ja-JP" sz="2800" kern="100" dirty="0" smtClean="0">
                        <a:solidFill>
                          <a:schemeClr val="tx1"/>
                        </a:solidFill>
                        <a:effectLst/>
                      </a:endParaRPr>
                    </a:p>
                    <a:p>
                      <a:pPr marL="177800" indent="-177800" algn="l">
                        <a:lnSpc>
                          <a:spcPct val="100000"/>
                        </a:lnSpc>
                        <a:spcAft>
                          <a:spcPts val="300"/>
                        </a:spcAft>
                      </a:pPr>
                      <a:r>
                        <a:rPr lang="ja-JP" altLang="en-US" sz="2800" kern="100" dirty="0" smtClean="0">
                          <a:solidFill>
                            <a:schemeClr val="tx1"/>
                          </a:solidFill>
                          <a:effectLst/>
                        </a:rPr>
                        <a:t>○</a:t>
                      </a:r>
                      <a:r>
                        <a:rPr lang="ja-JP" sz="2800" kern="100" dirty="0" smtClean="0">
                          <a:solidFill>
                            <a:schemeClr val="tx1"/>
                          </a:solidFill>
                          <a:effectLst/>
                        </a:rPr>
                        <a:t>補足</a:t>
                      </a:r>
                      <a:r>
                        <a:rPr lang="ja-JP" sz="2800" kern="100" dirty="0">
                          <a:solidFill>
                            <a:schemeClr val="tx1"/>
                          </a:solidFill>
                          <a:effectLst/>
                        </a:rPr>
                        <a:t>給付の支給に</a:t>
                      </a:r>
                      <a:r>
                        <a:rPr lang="ja-JP" sz="2800" kern="100" dirty="0" smtClean="0">
                          <a:solidFill>
                            <a:schemeClr val="tx1"/>
                          </a:solidFill>
                          <a:effectLst/>
                        </a:rPr>
                        <a:t>資産</a:t>
                      </a:r>
                      <a:r>
                        <a:rPr lang="ja-JP" altLang="en-US" sz="2800" kern="100" dirty="0" smtClean="0">
                          <a:solidFill>
                            <a:schemeClr val="tx1"/>
                          </a:solidFill>
                          <a:effectLst/>
                        </a:rPr>
                        <a:t>・配偶者</a:t>
                      </a:r>
                      <a:r>
                        <a:rPr lang="ja-JP" sz="2800" kern="100" dirty="0" smtClean="0">
                          <a:solidFill>
                            <a:schemeClr val="tx1"/>
                          </a:solidFill>
                          <a:effectLst/>
                        </a:rPr>
                        <a:t>等</a:t>
                      </a:r>
                      <a:r>
                        <a:rPr lang="ja-JP" sz="2800" kern="100" dirty="0">
                          <a:solidFill>
                            <a:schemeClr val="tx1"/>
                          </a:solidFill>
                          <a:effectLst/>
                        </a:rPr>
                        <a:t>を</a:t>
                      </a:r>
                      <a:r>
                        <a:rPr lang="ja-JP" sz="2800" kern="100" dirty="0" smtClean="0">
                          <a:solidFill>
                            <a:schemeClr val="tx1"/>
                          </a:solidFill>
                          <a:effectLst/>
                        </a:rPr>
                        <a:t>勘案</a:t>
                      </a:r>
                      <a:endParaRPr lang="ja-JP" sz="2800" kern="100" dirty="0">
                        <a:solidFill>
                          <a:schemeClr val="tx1"/>
                        </a:solidFill>
                        <a:effectLst/>
                        <a:latin typeface="Century"/>
                        <a:ea typeface="ＭＳ 明朝"/>
                        <a:cs typeface="Century"/>
                      </a:endParaRPr>
                    </a:p>
                  </a:txBody>
                  <a:tcPr marL="66462" marR="66462" marT="36000" marB="36000">
                    <a:solidFill>
                      <a:schemeClr val="accent6">
                        <a:lumMod val="20000"/>
                        <a:lumOff val="80000"/>
                      </a:schemeClr>
                    </a:solidFill>
                  </a:tcPr>
                </a:tc>
              </a:tr>
              <a:tr h="533439">
                <a:tc>
                  <a:txBody>
                    <a:bodyPr/>
                    <a:lstStyle/>
                    <a:p>
                      <a:pPr marL="152400" indent="-152400" algn="just">
                        <a:lnSpc>
                          <a:spcPts val="1600"/>
                        </a:lnSpc>
                        <a:spcAft>
                          <a:spcPts val="0"/>
                        </a:spcAft>
                      </a:pP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r>
                        <a:rPr lang="en-US" altLang="ja-JP" sz="2400" b="0" kern="100" dirty="0" smtClean="0">
                          <a:solidFill>
                            <a:schemeClr val="tx1"/>
                          </a:solidFill>
                          <a:effectLst/>
                          <a:latin typeface="ＭＳ ゴシック" pitchFamily="49" charset="-128"/>
                          <a:ea typeface="ＭＳ ゴシック" pitchFamily="49" charset="-128"/>
                        </a:rPr>
                        <a:t>2016</a:t>
                      </a:r>
                      <a:r>
                        <a:rPr lang="ja-JP" sz="2400" b="0" kern="100" dirty="0" smtClean="0">
                          <a:solidFill>
                            <a:schemeClr val="tx1"/>
                          </a:solidFill>
                          <a:effectLst/>
                          <a:latin typeface="ＭＳ ゴシック" pitchFamily="49" charset="-128"/>
                          <a:ea typeface="ＭＳ ゴシック" pitchFamily="49" charset="-128"/>
                        </a:rPr>
                        <a:t>年</a:t>
                      </a: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r>
                        <a:rPr lang="en-US" altLang="ja-JP" sz="2400" b="0" kern="100" dirty="0" smtClean="0">
                          <a:solidFill>
                            <a:schemeClr val="tx1"/>
                          </a:solidFill>
                          <a:effectLst/>
                          <a:latin typeface="ＭＳ ゴシック" pitchFamily="49" charset="-128"/>
                          <a:ea typeface="ＭＳ ゴシック" pitchFamily="49" charset="-128"/>
                        </a:rPr>
                        <a:t>4</a:t>
                      </a:r>
                      <a:r>
                        <a:rPr lang="ja-JP" sz="2400" b="0" kern="100" dirty="0" smtClean="0">
                          <a:solidFill>
                            <a:schemeClr val="tx1"/>
                          </a:solidFill>
                          <a:effectLst/>
                          <a:latin typeface="ＭＳ ゴシック" pitchFamily="49" charset="-128"/>
                          <a:ea typeface="ＭＳ ゴシック" pitchFamily="49" charset="-128"/>
                        </a:rPr>
                        <a:t>月</a:t>
                      </a:r>
                      <a:r>
                        <a:rPr lang="en-US" altLang="ja-JP" sz="2400" b="0" kern="100" dirty="0" smtClean="0">
                          <a:solidFill>
                            <a:schemeClr val="tx1"/>
                          </a:solidFill>
                          <a:effectLst/>
                          <a:latin typeface="ＭＳ ゴシック" pitchFamily="49" charset="-128"/>
                          <a:ea typeface="ＭＳ ゴシック" pitchFamily="49" charset="-128"/>
                        </a:rPr>
                        <a:t>1</a:t>
                      </a:r>
                      <a:r>
                        <a:rPr lang="ja-JP" sz="2400" b="0" kern="100" dirty="0" smtClean="0">
                          <a:solidFill>
                            <a:schemeClr val="tx1"/>
                          </a:solidFill>
                          <a:effectLst/>
                          <a:latin typeface="ＭＳ ゴシック" pitchFamily="49" charset="-128"/>
                          <a:ea typeface="ＭＳ ゴシック" pitchFamily="49" charset="-128"/>
                        </a:rPr>
                        <a:t>日</a:t>
                      </a:r>
                      <a:endParaRPr lang="ja-JP" sz="2400" b="0" kern="100" dirty="0">
                        <a:solidFill>
                          <a:schemeClr val="tx1"/>
                        </a:solidFill>
                        <a:effectLst/>
                        <a:latin typeface="ＭＳ ゴシック" pitchFamily="49" charset="-128"/>
                        <a:ea typeface="ＭＳ ゴシック" pitchFamily="49" charset="-128"/>
                        <a:cs typeface="Century"/>
                      </a:endParaRPr>
                    </a:p>
                  </a:txBody>
                  <a:tcPr marL="66462" marR="66462" marT="36000" marB="36000">
                    <a:solidFill>
                      <a:schemeClr val="accent2">
                        <a:lumMod val="40000"/>
                        <a:lumOff val="60000"/>
                      </a:schemeClr>
                    </a:solidFill>
                  </a:tcPr>
                </a:tc>
                <a:tc>
                  <a:txBody>
                    <a:bodyPr/>
                    <a:lstStyle/>
                    <a:p>
                      <a:pPr algn="l">
                        <a:lnSpc>
                          <a:spcPts val="1600"/>
                        </a:lnSpc>
                        <a:spcAft>
                          <a:spcPts val="300"/>
                        </a:spcAft>
                      </a:pPr>
                      <a:endParaRPr lang="en-US" altLang="ja-JP" sz="2800" kern="100" dirty="0" smtClean="0">
                        <a:solidFill>
                          <a:schemeClr val="tx1"/>
                        </a:solidFill>
                        <a:effectLst/>
                      </a:endParaRPr>
                    </a:p>
                    <a:p>
                      <a:pPr algn="l">
                        <a:lnSpc>
                          <a:spcPts val="1600"/>
                        </a:lnSpc>
                        <a:spcAft>
                          <a:spcPts val="300"/>
                        </a:spcAft>
                      </a:pPr>
                      <a:r>
                        <a:rPr lang="ja-JP" sz="2800" kern="100" dirty="0" smtClean="0">
                          <a:solidFill>
                            <a:schemeClr val="tx1"/>
                          </a:solidFill>
                          <a:effectLst/>
                        </a:rPr>
                        <a:t>○地域</a:t>
                      </a:r>
                      <a:r>
                        <a:rPr lang="ja-JP" sz="2800" kern="100" dirty="0">
                          <a:solidFill>
                            <a:schemeClr val="tx1"/>
                          </a:solidFill>
                          <a:effectLst/>
                        </a:rPr>
                        <a:t>密着型通所介護の</a:t>
                      </a:r>
                      <a:r>
                        <a:rPr lang="ja-JP" sz="2800" kern="100" dirty="0" smtClean="0">
                          <a:solidFill>
                            <a:schemeClr val="tx1"/>
                          </a:solidFill>
                          <a:effectLst/>
                        </a:rPr>
                        <a:t>創設</a:t>
                      </a:r>
                      <a:endParaRPr lang="ja-JP" sz="2800" kern="100" dirty="0">
                        <a:solidFill>
                          <a:schemeClr val="tx1"/>
                        </a:solidFill>
                        <a:effectLst/>
                        <a:latin typeface="Century"/>
                        <a:ea typeface="ＭＳ 明朝"/>
                        <a:cs typeface="Century"/>
                      </a:endParaRPr>
                    </a:p>
                  </a:txBody>
                  <a:tcPr marL="66462" marR="66462" marT="36000" marB="36000">
                    <a:solidFill>
                      <a:schemeClr val="accent2">
                        <a:lumMod val="40000"/>
                        <a:lumOff val="60000"/>
                      </a:schemeClr>
                    </a:solidFill>
                  </a:tcPr>
                </a:tc>
              </a:tr>
              <a:tr h="966853">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en-US" altLang="ja-JP" sz="2800" kern="100" dirty="0" smtClean="0">
                          <a:solidFill>
                            <a:schemeClr val="tx1"/>
                          </a:solidFill>
                          <a:effectLst/>
                        </a:rPr>
                        <a:t>2018</a:t>
                      </a:r>
                      <a:r>
                        <a:rPr lang="ja-JP" sz="2800" kern="100" dirty="0" smtClean="0">
                          <a:solidFill>
                            <a:schemeClr val="tx1"/>
                          </a:solidFill>
                          <a:effectLst/>
                        </a:rPr>
                        <a:t>年</a:t>
                      </a:r>
                      <a:endParaRPr lang="en-US" altLang="ja-JP" sz="2800" kern="100" dirty="0" smtClean="0">
                        <a:solidFill>
                          <a:schemeClr val="tx1"/>
                        </a:solidFill>
                        <a:effectLst/>
                      </a:endParaRPr>
                    </a:p>
                    <a:p>
                      <a:pPr algn="just">
                        <a:lnSpc>
                          <a:spcPts val="1600"/>
                        </a:lnSpc>
                        <a:spcAft>
                          <a:spcPts val="0"/>
                        </a:spcAft>
                      </a:pPr>
                      <a:endParaRPr lang="en-US" altLang="ja-JP" sz="2800" kern="100" dirty="0" smtClean="0">
                        <a:solidFill>
                          <a:schemeClr val="tx1"/>
                        </a:solidFill>
                        <a:effectLst/>
                      </a:endParaRPr>
                    </a:p>
                    <a:p>
                      <a:pPr algn="just">
                        <a:lnSpc>
                          <a:spcPts val="1600"/>
                        </a:lnSpc>
                        <a:spcAft>
                          <a:spcPts val="0"/>
                        </a:spcAft>
                      </a:pPr>
                      <a:r>
                        <a:rPr lang="en-US" altLang="ja-JP" sz="2800" kern="100" dirty="0" smtClean="0">
                          <a:solidFill>
                            <a:schemeClr val="tx1"/>
                          </a:solidFill>
                          <a:effectLst/>
                        </a:rPr>
                        <a:t>4</a:t>
                      </a:r>
                      <a:r>
                        <a:rPr lang="ja-JP" sz="2800" kern="100" dirty="0" smtClean="0">
                          <a:solidFill>
                            <a:schemeClr val="tx1"/>
                          </a:solidFill>
                          <a:effectLst/>
                        </a:rPr>
                        <a:t>月</a:t>
                      </a:r>
                      <a:r>
                        <a:rPr lang="ja-JP" sz="2800" kern="100" dirty="0">
                          <a:solidFill>
                            <a:schemeClr val="tx1"/>
                          </a:solidFill>
                          <a:effectLst/>
                        </a:rPr>
                        <a:t>１日</a:t>
                      </a:r>
                      <a:endParaRPr lang="ja-JP" sz="2800" kern="100" dirty="0">
                        <a:solidFill>
                          <a:schemeClr val="tx1"/>
                        </a:solidFill>
                        <a:effectLst/>
                        <a:latin typeface="Century"/>
                        <a:ea typeface="ＭＳ 明朝"/>
                        <a:cs typeface="Century"/>
                      </a:endParaRPr>
                    </a:p>
                  </a:txBody>
                  <a:tcPr marL="66462" marR="66462" marT="36000" marB="36000">
                    <a:solidFill>
                      <a:srgbClr val="FFC000"/>
                    </a:solidFill>
                  </a:tcPr>
                </a:tc>
                <a:tc>
                  <a:txBody>
                    <a:bodyPr/>
                    <a:lstStyle/>
                    <a:p>
                      <a:pPr algn="l">
                        <a:lnSpc>
                          <a:spcPct val="100000"/>
                        </a:lnSpc>
                        <a:spcAft>
                          <a:spcPts val="300"/>
                        </a:spcAft>
                      </a:pPr>
                      <a:r>
                        <a:rPr lang="ja-JP" sz="2800" kern="100" dirty="0" smtClean="0">
                          <a:solidFill>
                            <a:schemeClr val="tx1"/>
                          </a:solidFill>
                          <a:effectLst/>
                        </a:rPr>
                        <a:t>○居宅</a:t>
                      </a:r>
                      <a:r>
                        <a:rPr lang="ja-JP" sz="2800" kern="100" dirty="0">
                          <a:solidFill>
                            <a:schemeClr val="tx1"/>
                          </a:solidFill>
                          <a:effectLst/>
                        </a:rPr>
                        <a:t>介護支援事業所の指定権限の市町村への</a:t>
                      </a:r>
                      <a:r>
                        <a:rPr lang="ja-JP" sz="2800" kern="100" dirty="0" smtClean="0">
                          <a:solidFill>
                            <a:schemeClr val="tx1"/>
                          </a:solidFill>
                          <a:effectLst/>
                        </a:rPr>
                        <a:t>移譲</a:t>
                      </a:r>
                      <a:endParaRPr lang="ja-JP" sz="2800" kern="100" dirty="0">
                        <a:solidFill>
                          <a:schemeClr val="tx1"/>
                        </a:solidFill>
                        <a:effectLst/>
                        <a:latin typeface="Century"/>
                        <a:ea typeface="ＭＳ 明朝"/>
                        <a:cs typeface="Century"/>
                      </a:endParaRPr>
                    </a:p>
                  </a:txBody>
                  <a:tcPr marL="66462" marR="66462" marT="36000" marB="36000">
                    <a:solidFill>
                      <a:srgbClr val="FFC000"/>
                    </a:solidFill>
                  </a:tcPr>
                </a:tc>
              </a:tr>
            </a:tbl>
          </a:graphicData>
        </a:graphic>
      </p:graphicFrame>
      <p:sp>
        <p:nvSpPr>
          <p:cNvPr id="3" name="テキスト ボックス 2"/>
          <p:cNvSpPr txBox="1"/>
          <p:nvPr/>
        </p:nvSpPr>
        <p:spPr>
          <a:xfrm>
            <a:off x="179512" y="0"/>
            <a:ext cx="8964488" cy="523220"/>
          </a:xfrm>
          <a:prstGeom prst="rect">
            <a:avLst/>
          </a:prstGeom>
          <a:solidFill>
            <a:schemeClr val="accent5">
              <a:lumMod val="20000"/>
              <a:lumOff val="80000"/>
            </a:schemeClr>
          </a:solidFill>
        </p:spPr>
        <p:txBody>
          <a:bodyPr wrap="square" rtlCol="0">
            <a:spAutoFit/>
          </a:bodyPr>
          <a:lstStyle/>
          <a:p>
            <a:pPr algn="ctr"/>
            <a:r>
              <a:rPr lang="en-US" altLang="ja-JP" sz="2800" b="1" dirty="0" smtClean="0"/>
              <a:t>2015</a:t>
            </a:r>
            <a:r>
              <a:rPr kumimoji="1" lang="ja-JP" altLang="en-US" sz="2800" b="1" dirty="0" smtClean="0"/>
              <a:t>年</a:t>
            </a:r>
            <a:r>
              <a:rPr lang="ja-JP" altLang="en-US" sz="2800" b="1" dirty="0" smtClean="0"/>
              <a:t>４月から　大きく変わり始めた介護保険制度</a:t>
            </a:r>
            <a:endParaRPr kumimoji="1" lang="ja-JP" altLang="en-US" sz="2800" b="1" dirty="0"/>
          </a:p>
        </p:txBody>
      </p:sp>
    </p:spTree>
    <p:extLst>
      <p:ext uri="{BB962C8B-B14F-4D97-AF65-F5344CB8AC3E}">
        <p14:creationId xmlns:p14="http://schemas.microsoft.com/office/powerpoint/2010/main" val="36235250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426170"/>
          </a:xfrm>
          <a:solidFill>
            <a:schemeClr val="accent1">
              <a:lumMod val="40000"/>
              <a:lumOff val="60000"/>
            </a:schemeClr>
          </a:solidFill>
        </p:spPr>
        <p:txBody>
          <a:bodyPr>
            <a:normAutofit fontScale="90000"/>
          </a:bodyPr>
          <a:lstStyle/>
          <a:p>
            <a:r>
              <a:rPr lang="ja-JP" altLang="en-US" u="sng" dirty="0" smtClean="0"/>
              <a:t>従来の</a:t>
            </a:r>
            <a:r>
              <a:rPr kumimoji="1" lang="ja-JP" altLang="en-US" u="sng" dirty="0" smtClean="0"/>
              <a:t>介護保険サービスの</a:t>
            </a:r>
            <a:r>
              <a:rPr kumimoji="1" lang="en-US" altLang="ja-JP" u="sng" dirty="0" smtClean="0"/>
              <a:t/>
            </a:r>
            <a:br>
              <a:rPr kumimoji="1" lang="en-US" altLang="ja-JP" u="sng" dirty="0" smtClean="0"/>
            </a:br>
            <a:r>
              <a:rPr kumimoji="1" lang="en-US" altLang="ja-JP" sz="6700" u="sng" dirty="0" smtClean="0">
                <a:solidFill>
                  <a:srgbClr val="FF0000"/>
                </a:solidFill>
              </a:rPr>
              <a:t>4</a:t>
            </a:r>
            <a:r>
              <a:rPr kumimoji="1" lang="ja-JP" altLang="en-US" sz="6700" u="sng" dirty="0" err="1" smtClean="0">
                <a:solidFill>
                  <a:srgbClr val="FF0000"/>
                </a:solidFill>
              </a:rPr>
              <a:t>つの</a:t>
            </a:r>
            <a:r>
              <a:rPr kumimoji="1" lang="ja-JP" altLang="en-US" sz="6700" u="sng" dirty="0" smtClean="0">
                <a:solidFill>
                  <a:srgbClr val="FF0000"/>
                </a:solidFill>
              </a:rPr>
              <a:t>特徴</a:t>
            </a:r>
            <a:endParaRPr kumimoji="1" lang="ja-JP" altLang="en-US" sz="6700" u="sng" dirty="0">
              <a:solidFill>
                <a:srgbClr val="FF0000"/>
              </a:solidFill>
            </a:endParaRPr>
          </a:p>
        </p:txBody>
      </p:sp>
      <p:sp>
        <p:nvSpPr>
          <p:cNvPr id="3" name="テキスト プレースホルダ 2"/>
          <p:cNvSpPr>
            <a:spLocks noGrp="1"/>
          </p:cNvSpPr>
          <p:nvPr>
            <p:ph type="body" sz="half" idx="1"/>
          </p:nvPr>
        </p:nvSpPr>
        <p:spPr>
          <a:xfrm>
            <a:off x="457200" y="1916832"/>
            <a:ext cx="8363272" cy="5184576"/>
          </a:xfrm>
        </p:spPr>
        <p:txBody>
          <a:bodyPr>
            <a:noAutofit/>
          </a:bodyPr>
          <a:lstStyle/>
          <a:p>
            <a:pPr>
              <a:buNone/>
            </a:pPr>
            <a:r>
              <a:rPr lang="ja-JP" altLang="en-US" sz="3600" dirty="0" smtClean="0"/>
              <a:t>１　</a:t>
            </a:r>
            <a:r>
              <a:rPr lang="ja-JP" altLang="en-US" sz="3600" dirty="0" smtClean="0">
                <a:solidFill>
                  <a:srgbClr val="FF0000"/>
                </a:solidFill>
              </a:rPr>
              <a:t>要介護認定</a:t>
            </a:r>
            <a:r>
              <a:rPr lang="ja-JP" altLang="en-US" sz="3600" dirty="0" smtClean="0"/>
              <a:t>（要支援１、２　要介護１、２、３、４、５）を受ければ、</a:t>
            </a:r>
            <a:r>
              <a:rPr lang="ja-JP" altLang="en-US" sz="3600" dirty="0" smtClean="0">
                <a:solidFill>
                  <a:srgbClr val="FF0000"/>
                </a:solidFill>
              </a:rPr>
              <a:t>サービスが利用できる</a:t>
            </a:r>
            <a:endParaRPr lang="en-US" altLang="ja-JP" sz="3600" dirty="0" smtClean="0">
              <a:solidFill>
                <a:srgbClr val="FF0000"/>
              </a:solidFill>
            </a:endParaRPr>
          </a:p>
          <a:p>
            <a:pPr>
              <a:buNone/>
            </a:pPr>
            <a:r>
              <a:rPr kumimoji="1" lang="ja-JP" altLang="en-US" sz="3600" dirty="0" smtClean="0"/>
              <a:t>２　要介護１～５の人は、特養ホームなど</a:t>
            </a:r>
            <a:r>
              <a:rPr kumimoji="1" lang="ja-JP" altLang="en-US" sz="3600" dirty="0" smtClean="0">
                <a:solidFill>
                  <a:srgbClr val="FF0000"/>
                </a:solidFill>
              </a:rPr>
              <a:t>施設に入所申込が</a:t>
            </a:r>
            <a:r>
              <a:rPr kumimoji="1" lang="ja-JP" altLang="en-US" sz="3600" dirty="0" smtClean="0"/>
              <a:t>できる</a:t>
            </a:r>
            <a:endParaRPr kumimoji="1" lang="en-US" altLang="ja-JP" sz="3600" dirty="0" smtClean="0"/>
          </a:p>
          <a:p>
            <a:pPr>
              <a:buNone/>
            </a:pPr>
            <a:r>
              <a:rPr lang="ja-JP" altLang="en-US" sz="3600" dirty="0" smtClean="0"/>
              <a:t>３　利用料は所得に関係なく</a:t>
            </a:r>
            <a:r>
              <a:rPr lang="ja-JP" altLang="en-US" sz="3600" dirty="0" smtClean="0">
                <a:solidFill>
                  <a:srgbClr val="FF0000"/>
                </a:solidFill>
              </a:rPr>
              <a:t>１割負担</a:t>
            </a:r>
            <a:endParaRPr lang="en-US" altLang="ja-JP" sz="3600" dirty="0" smtClean="0">
              <a:solidFill>
                <a:srgbClr val="FF0000"/>
              </a:solidFill>
            </a:endParaRPr>
          </a:p>
          <a:p>
            <a:pPr>
              <a:buNone/>
            </a:pPr>
            <a:r>
              <a:rPr kumimoji="1" lang="ja-JP" altLang="en-US" sz="3600" dirty="0" smtClean="0"/>
              <a:t>４　低所得者（非課税世帯）は、施設の</a:t>
            </a:r>
            <a:r>
              <a:rPr kumimoji="1" lang="ja-JP" altLang="en-US" sz="3600" dirty="0" smtClean="0">
                <a:solidFill>
                  <a:srgbClr val="FF0000"/>
                </a:solidFill>
              </a:rPr>
              <a:t>食費・部屋代の補助</a:t>
            </a:r>
            <a:r>
              <a:rPr kumimoji="1" lang="ja-JP" altLang="en-US" sz="3600" dirty="0" smtClean="0"/>
              <a:t>がある</a:t>
            </a:r>
            <a:endParaRPr kumimoji="1" lang="ja-JP" altLang="en-US" sz="3600" dirty="0"/>
          </a:p>
        </p:txBody>
      </p:sp>
    </p:spTree>
    <p:extLst>
      <p:ext uri="{BB962C8B-B14F-4D97-AF65-F5344CB8AC3E}">
        <p14:creationId xmlns:p14="http://schemas.microsoft.com/office/powerpoint/2010/main" val="32527115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en-US" sz="5400" dirty="0" smtClean="0"/>
              <a:t>介護の４大改悪</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179512" y="1124744"/>
            <a:ext cx="8856984" cy="5616624"/>
          </a:xfrm>
        </p:spPr>
        <p:txBody>
          <a:bodyPr>
            <a:normAutofit lnSpcReduction="10000"/>
          </a:bodyPr>
          <a:lstStyle/>
          <a:p>
            <a:pPr>
              <a:buNone/>
            </a:pPr>
            <a:r>
              <a:rPr lang="ja-JP" altLang="en-US" sz="4800" dirty="0" smtClean="0"/>
              <a:t>１　</a:t>
            </a:r>
            <a:r>
              <a:rPr lang="ja-JP" altLang="en-US" sz="4800" u="sng" dirty="0" smtClean="0">
                <a:solidFill>
                  <a:srgbClr val="FF0000"/>
                </a:solidFill>
              </a:rPr>
              <a:t>要支援１，２の</a:t>
            </a:r>
            <a:r>
              <a:rPr lang="ja-JP" altLang="en-US" sz="4800" dirty="0" smtClean="0"/>
              <a:t>ヘルパー・デイサービスの</a:t>
            </a:r>
            <a:r>
              <a:rPr lang="ja-JP" altLang="en-US" sz="4800" u="sng" dirty="0" smtClean="0">
                <a:solidFill>
                  <a:srgbClr val="FF0000"/>
                </a:solidFill>
              </a:rPr>
              <a:t>保険外し</a:t>
            </a:r>
            <a:r>
              <a:rPr kumimoji="1" lang="ja-JP" altLang="en-US" sz="7200" dirty="0" smtClean="0"/>
              <a:t>　</a:t>
            </a:r>
            <a:endParaRPr kumimoji="1" lang="en-US" altLang="ja-JP" sz="7200" dirty="0" smtClean="0"/>
          </a:p>
          <a:p>
            <a:pPr>
              <a:buNone/>
            </a:pPr>
            <a:r>
              <a:rPr lang="ja-JP" altLang="en-US" sz="4800" dirty="0" smtClean="0"/>
              <a:t>２　特養入所か</a:t>
            </a:r>
            <a:r>
              <a:rPr lang="ja-JP" altLang="en-US" sz="4800" dirty="0"/>
              <a:t>ら</a:t>
            </a:r>
            <a:r>
              <a:rPr lang="ja-JP" altLang="en-US" sz="4800" u="sng" dirty="0" smtClean="0">
                <a:solidFill>
                  <a:srgbClr val="FF0000"/>
                </a:solidFill>
              </a:rPr>
              <a:t>要介護１，２の締め出し</a:t>
            </a:r>
            <a:endParaRPr lang="en-US" altLang="ja-JP" sz="5400" u="sng" dirty="0" smtClean="0">
              <a:solidFill>
                <a:srgbClr val="FF0000"/>
              </a:solidFill>
            </a:endParaRPr>
          </a:p>
          <a:p>
            <a:pPr>
              <a:buNone/>
            </a:pPr>
            <a:r>
              <a:rPr lang="ja-JP" altLang="en-US" sz="4800" dirty="0" smtClean="0"/>
              <a:t>３　一定以上の所得者は</a:t>
            </a:r>
            <a:r>
              <a:rPr lang="ja-JP" altLang="en-US" sz="4800" u="sng" dirty="0" smtClean="0">
                <a:solidFill>
                  <a:srgbClr val="FF0000"/>
                </a:solidFill>
              </a:rPr>
              <a:t>２割負担</a:t>
            </a:r>
            <a:endParaRPr lang="en-US" altLang="ja-JP" sz="4800" u="sng" dirty="0" smtClean="0"/>
          </a:p>
          <a:p>
            <a:pPr>
              <a:buNone/>
            </a:pPr>
            <a:r>
              <a:rPr lang="ja-JP" altLang="en-US" sz="4800" dirty="0" smtClean="0"/>
              <a:t>４　非課税者の施設食事・部屋代軽減に</a:t>
            </a:r>
            <a:r>
              <a:rPr lang="ja-JP" altLang="en-US" sz="4800" u="sng" dirty="0" smtClean="0">
                <a:solidFill>
                  <a:srgbClr val="FF0000"/>
                </a:solidFill>
              </a:rPr>
              <a:t>預貯金・配偶者要件</a:t>
            </a:r>
            <a:endParaRPr lang="en-US" altLang="ja-JP" sz="4400" u="sng" dirty="0" smtClean="0">
              <a:solidFill>
                <a:srgbClr val="FF0000"/>
              </a:solidFill>
            </a:endParaRPr>
          </a:p>
          <a:p>
            <a:pPr>
              <a:buNone/>
            </a:pPr>
            <a:endParaRPr kumimoji="1" lang="ja-JP" altLang="en-US" dirty="0"/>
          </a:p>
        </p:txBody>
      </p:sp>
    </p:spTree>
    <p:extLst>
      <p:ext uri="{BB962C8B-B14F-4D97-AF65-F5344CB8AC3E}">
        <p14:creationId xmlns:p14="http://schemas.microsoft.com/office/powerpoint/2010/main" val="14544771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u="sng" dirty="0" smtClean="0"/>
              <a:t>介護保険</a:t>
            </a:r>
            <a:r>
              <a:rPr lang="en-US" altLang="ja-JP" u="sng" dirty="0"/>
              <a:t>4</a:t>
            </a:r>
            <a:r>
              <a:rPr lang="ja-JP" altLang="en-US" u="sng" dirty="0" smtClean="0"/>
              <a:t>大改悪</a:t>
            </a:r>
            <a:endParaRPr kumimoji="1" lang="ja-JP" altLang="en-US" u="sng" dirty="0"/>
          </a:p>
        </p:txBody>
      </p:sp>
      <p:sp>
        <p:nvSpPr>
          <p:cNvPr id="4" name="正方形/長方形 3"/>
          <p:cNvSpPr/>
          <p:nvPr/>
        </p:nvSpPr>
        <p:spPr>
          <a:xfrm>
            <a:off x="1331640" y="1268760"/>
            <a:ext cx="1728192"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要支援１</a:t>
            </a:r>
            <a:endParaRPr kumimoji="1" lang="en-US" altLang="ja-JP" sz="2800" dirty="0" smtClean="0">
              <a:solidFill>
                <a:schemeClr val="tx1"/>
              </a:solidFill>
            </a:endParaRPr>
          </a:p>
          <a:p>
            <a:pPr algn="ctr"/>
            <a:r>
              <a:rPr lang="ja-JP" altLang="en-US" sz="2800" dirty="0" smtClean="0">
                <a:solidFill>
                  <a:schemeClr val="tx1"/>
                </a:solidFill>
              </a:rPr>
              <a:t>要支援２</a:t>
            </a:r>
            <a:endParaRPr lang="en-US" altLang="ja-JP" sz="2800" dirty="0" smtClean="0">
              <a:solidFill>
                <a:schemeClr val="tx1"/>
              </a:solidFill>
            </a:endParaRPr>
          </a:p>
          <a:p>
            <a:pPr algn="ctr"/>
            <a:r>
              <a:rPr kumimoji="1" lang="en-US" altLang="ja-JP" sz="3200" b="1" dirty="0" smtClean="0">
                <a:solidFill>
                  <a:schemeClr val="tx2"/>
                </a:solidFill>
              </a:rPr>
              <a:t>160</a:t>
            </a:r>
            <a:r>
              <a:rPr kumimoji="1" lang="ja-JP" altLang="en-US" sz="3200" b="1" dirty="0" smtClean="0">
                <a:solidFill>
                  <a:schemeClr val="tx2"/>
                </a:solidFill>
              </a:rPr>
              <a:t>万人</a:t>
            </a:r>
            <a:endParaRPr kumimoji="1" lang="ja-JP" altLang="en-US" sz="3200" b="1" dirty="0">
              <a:solidFill>
                <a:schemeClr val="tx2"/>
              </a:solidFill>
            </a:endParaRPr>
          </a:p>
        </p:txBody>
      </p:sp>
      <p:sp>
        <p:nvSpPr>
          <p:cNvPr id="5" name="V 字形矢印 4"/>
          <p:cNvSpPr/>
          <p:nvPr/>
        </p:nvSpPr>
        <p:spPr>
          <a:xfrm>
            <a:off x="3131840" y="1916832"/>
            <a:ext cx="576064"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3779912" y="1340768"/>
            <a:ext cx="2664296" cy="15841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u="sng" dirty="0" smtClean="0">
                <a:solidFill>
                  <a:srgbClr val="FF0000"/>
                </a:solidFill>
              </a:rPr>
              <a:t>①保険外し</a:t>
            </a:r>
            <a:endParaRPr kumimoji="1" lang="en-US" altLang="ja-JP" sz="2400" u="sng" dirty="0" smtClean="0">
              <a:solidFill>
                <a:srgbClr val="FF0000"/>
              </a:solidFill>
            </a:endParaRPr>
          </a:p>
          <a:p>
            <a:pPr algn="ctr"/>
            <a:r>
              <a:rPr kumimoji="1" lang="ja-JP" altLang="en-US" sz="2000" dirty="0" smtClean="0">
                <a:solidFill>
                  <a:schemeClr val="tx1"/>
                </a:solidFill>
              </a:rPr>
              <a:t>給付費の６０％占める</a:t>
            </a:r>
            <a:endParaRPr kumimoji="1" lang="en-US" altLang="ja-JP" sz="2000" dirty="0" smtClean="0">
              <a:solidFill>
                <a:schemeClr val="tx1"/>
              </a:solidFill>
            </a:endParaRPr>
          </a:p>
          <a:p>
            <a:pPr algn="ctr"/>
            <a:r>
              <a:rPr lang="ja-JP" altLang="en-US" sz="2000" dirty="0" smtClean="0">
                <a:solidFill>
                  <a:srgbClr val="FF0000"/>
                </a:solidFill>
              </a:rPr>
              <a:t>ヘルパー</a:t>
            </a:r>
            <a:r>
              <a:rPr lang="ja-JP" altLang="en-US" sz="2000" dirty="0" smtClean="0">
                <a:solidFill>
                  <a:schemeClr val="tx1"/>
                </a:solidFill>
              </a:rPr>
              <a:t>と</a:t>
            </a:r>
            <a:r>
              <a:rPr lang="ja-JP" altLang="en-US" sz="2000" dirty="0" smtClean="0">
                <a:solidFill>
                  <a:srgbClr val="FF0000"/>
                </a:solidFill>
              </a:rPr>
              <a:t>デイサービス</a:t>
            </a:r>
            <a:r>
              <a:rPr lang="ja-JP" altLang="en-US" sz="2000" dirty="0" smtClean="0">
                <a:solidFill>
                  <a:schemeClr val="tx1"/>
                </a:solidFill>
              </a:rPr>
              <a:t>を保険給付から外す</a:t>
            </a:r>
            <a:endParaRPr kumimoji="1" lang="ja-JP" altLang="en-US" sz="2000" dirty="0">
              <a:solidFill>
                <a:schemeClr val="tx1"/>
              </a:solidFill>
            </a:endParaRPr>
          </a:p>
        </p:txBody>
      </p:sp>
      <p:sp>
        <p:nvSpPr>
          <p:cNvPr id="7" name="正方形/長方形 6"/>
          <p:cNvSpPr/>
          <p:nvPr/>
        </p:nvSpPr>
        <p:spPr>
          <a:xfrm>
            <a:off x="6660232" y="1268760"/>
            <a:ext cx="2304256" cy="22322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市町村事業</a:t>
            </a:r>
            <a:endParaRPr lang="en-US" altLang="ja-JP" sz="2000" b="1" dirty="0" smtClean="0">
              <a:solidFill>
                <a:schemeClr val="tx1"/>
              </a:solidFill>
            </a:endParaRPr>
          </a:p>
          <a:p>
            <a:r>
              <a:rPr lang="ja-JP" altLang="en-US" b="1" dirty="0" smtClean="0">
                <a:solidFill>
                  <a:srgbClr val="FF0000"/>
                </a:solidFill>
              </a:rPr>
              <a:t>・介護事業者</a:t>
            </a:r>
            <a:endParaRPr lang="en-US" altLang="ja-JP" b="1" dirty="0" smtClean="0">
              <a:solidFill>
                <a:srgbClr val="FF0000"/>
              </a:solidFill>
            </a:endParaRPr>
          </a:p>
          <a:p>
            <a:r>
              <a:rPr kumimoji="1" lang="ja-JP" altLang="en-US" b="1" dirty="0" smtClean="0">
                <a:solidFill>
                  <a:srgbClr val="FF0000"/>
                </a:solidFill>
              </a:rPr>
              <a:t>・ＮＰＯ</a:t>
            </a:r>
            <a:endParaRPr kumimoji="1" lang="en-US" altLang="ja-JP" b="1" dirty="0" smtClean="0">
              <a:solidFill>
                <a:srgbClr val="FF0000"/>
              </a:solidFill>
            </a:endParaRPr>
          </a:p>
          <a:p>
            <a:r>
              <a:rPr lang="ja-JP" altLang="en-US" b="1" dirty="0" smtClean="0">
                <a:solidFill>
                  <a:srgbClr val="FF0000"/>
                </a:solidFill>
              </a:rPr>
              <a:t>・住民ボランティア</a:t>
            </a:r>
            <a:endParaRPr lang="en-US" altLang="ja-JP" b="1" dirty="0" smtClean="0">
              <a:solidFill>
                <a:srgbClr val="FF0000"/>
              </a:solidFill>
            </a:endParaRPr>
          </a:p>
          <a:p>
            <a:r>
              <a:rPr kumimoji="1" lang="ja-JP" altLang="en-US" b="1" dirty="0" smtClean="0">
                <a:solidFill>
                  <a:srgbClr val="FF0000"/>
                </a:solidFill>
              </a:rPr>
              <a:t>単価は今より安く</a:t>
            </a:r>
            <a:endParaRPr kumimoji="1" lang="en-US" altLang="ja-JP" b="1" dirty="0" smtClean="0">
              <a:solidFill>
                <a:srgbClr val="FF0000"/>
              </a:solidFill>
            </a:endParaRPr>
          </a:p>
          <a:p>
            <a:r>
              <a:rPr lang="ja-JP" altLang="en-US" b="1" dirty="0" smtClean="0">
                <a:solidFill>
                  <a:srgbClr val="FF0000"/>
                </a:solidFill>
              </a:rPr>
              <a:t>利用料は下がらず</a:t>
            </a:r>
            <a:endParaRPr lang="en-US" altLang="ja-JP" b="1" dirty="0" smtClean="0">
              <a:solidFill>
                <a:srgbClr val="FF0000"/>
              </a:solidFill>
            </a:endParaRPr>
          </a:p>
          <a:p>
            <a:r>
              <a:rPr kumimoji="1" lang="ja-JP" altLang="en-US" b="1" dirty="0" smtClean="0">
                <a:solidFill>
                  <a:srgbClr val="FF0000"/>
                </a:solidFill>
              </a:rPr>
              <a:t>限度額あり</a:t>
            </a:r>
            <a:endParaRPr kumimoji="1" lang="en-US" altLang="ja-JP" b="1" dirty="0" smtClean="0">
              <a:solidFill>
                <a:srgbClr val="FF0000"/>
              </a:solidFill>
            </a:endParaRPr>
          </a:p>
          <a:p>
            <a:r>
              <a:rPr kumimoji="1" lang="ja-JP" altLang="en-US" b="1" dirty="0" smtClean="0">
                <a:solidFill>
                  <a:srgbClr val="FF0000"/>
                </a:solidFill>
              </a:rPr>
              <a:t>事業費に上限、低減</a:t>
            </a:r>
            <a:endParaRPr kumimoji="1" lang="en-US" altLang="ja-JP" b="1" dirty="0" smtClean="0">
              <a:solidFill>
                <a:srgbClr val="FF0000"/>
              </a:solidFill>
            </a:endParaRPr>
          </a:p>
        </p:txBody>
      </p:sp>
      <p:sp>
        <p:nvSpPr>
          <p:cNvPr id="8" name="正方形/長方形 7"/>
          <p:cNvSpPr/>
          <p:nvPr/>
        </p:nvSpPr>
        <p:spPr>
          <a:xfrm>
            <a:off x="1331640" y="3068960"/>
            <a:ext cx="1800200"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r>
              <a:rPr kumimoji="1" lang="ja-JP" altLang="en-US" sz="2800" dirty="0" smtClean="0">
                <a:solidFill>
                  <a:schemeClr val="tx1"/>
                </a:solidFill>
              </a:rPr>
              <a:t>要介護１</a:t>
            </a:r>
            <a:endParaRPr kumimoji="1" lang="en-US" altLang="ja-JP" sz="2800" dirty="0" smtClean="0">
              <a:solidFill>
                <a:schemeClr val="tx1"/>
              </a:solidFill>
            </a:endParaRPr>
          </a:p>
          <a:p>
            <a:pPr algn="ctr"/>
            <a:r>
              <a:rPr lang="ja-JP" altLang="en-US" sz="2800" dirty="0" smtClean="0">
                <a:solidFill>
                  <a:schemeClr val="tx1"/>
                </a:solidFill>
              </a:rPr>
              <a:t>要介護２</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kumimoji="1" lang="ja-JP" altLang="en-US" sz="2800" dirty="0">
              <a:solidFill>
                <a:schemeClr val="tx1"/>
              </a:solidFill>
            </a:endParaRPr>
          </a:p>
        </p:txBody>
      </p:sp>
      <p:sp>
        <p:nvSpPr>
          <p:cNvPr id="9" name="V 字形矢印 8"/>
          <p:cNvSpPr/>
          <p:nvPr/>
        </p:nvSpPr>
        <p:spPr>
          <a:xfrm>
            <a:off x="3203848" y="3356992"/>
            <a:ext cx="432048"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779912" y="3140968"/>
            <a:ext cx="2736304"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②特養</a:t>
            </a:r>
            <a:r>
              <a:rPr kumimoji="1" lang="ja-JP" altLang="en-US" sz="2400" u="sng" dirty="0" smtClean="0">
                <a:solidFill>
                  <a:srgbClr val="FF0000"/>
                </a:solidFill>
              </a:rPr>
              <a:t>外し</a:t>
            </a:r>
            <a:endParaRPr lang="en-US" altLang="ja-JP" sz="2400" u="sng" dirty="0" smtClean="0">
              <a:solidFill>
                <a:srgbClr val="FF0000"/>
              </a:solidFill>
            </a:endParaRPr>
          </a:p>
          <a:p>
            <a:r>
              <a:rPr lang="ja-JP" altLang="en-US" sz="2000" dirty="0" smtClean="0">
                <a:solidFill>
                  <a:schemeClr val="tx1"/>
                </a:solidFill>
              </a:rPr>
              <a:t>待機者</a:t>
            </a:r>
            <a:r>
              <a:rPr kumimoji="1" lang="ja-JP" altLang="en-US" sz="2000" dirty="0" smtClean="0">
                <a:solidFill>
                  <a:schemeClr val="tx1"/>
                </a:solidFill>
              </a:rPr>
              <a:t>の</a:t>
            </a:r>
            <a:r>
              <a:rPr lang="ja-JP" altLang="en-US" sz="2000" dirty="0" smtClean="0">
                <a:solidFill>
                  <a:schemeClr val="tx1"/>
                </a:solidFill>
              </a:rPr>
              <a:t>３</a:t>
            </a:r>
            <a:r>
              <a:rPr kumimoji="1" lang="ja-JP" altLang="en-US" sz="2000" dirty="0" smtClean="0">
                <a:solidFill>
                  <a:schemeClr val="tx1"/>
                </a:solidFill>
              </a:rPr>
              <a:t>割（</a:t>
            </a:r>
            <a:r>
              <a:rPr lang="ja-JP" altLang="en-US" sz="2000" dirty="0" smtClean="0">
                <a:solidFill>
                  <a:schemeClr val="tx1"/>
                </a:solidFill>
              </a:rPr>
              <a:t>１３万</a:t>
            </a:r>
            <a:r>
              <a:rPr kumimoji="1" lang="ja-JP" altLang="en-US" sz="2000" dirty="0" smtClean="0">
                <a:solidFill>
                  <a:schemeClr val="tx1"/>
                </a:solidFill>
              </a:rPr>
              <a:t>人）は要介護１・２。</a:t>
            </a:r>
            <a:endParaRPr kumimoji="1" lang="en-US" altLang="ja-JP" sz="2000" dirty="0" smtClean="0">
              <a:solidFill>
                <a:schemeClr val="tx1"/>
              </a:solidFill>
            </a:endParaRPr>
          </a:p>
          <a:p>
            <a:r>
              <a:rPr kumimoji="1" lang="ja-JP" altLang="en-US" sz="2000" dirty="0" smtClean="0">
                <a:solidFill>
                  <a:srgbClr val="FF0000"/>
                </a:solidFill>
              </a:rPr>
              <a:t>要介護</a:t>
            </a:r>
            <a:r>
              <a:rPr kumimoji="1" lang="en-US" altLang="ja-JP" sz="2000" dirty="0" smtClean="0">
                <a:solidFill>
                  <a:srgbClr val="FF0000"/>
                </a:solidFill>
              </a:rPr>
              <a:t>3</a:t>
            </a:r>
            <a:r>
              <a:rPr kumimoji="1" lang="ja-JP" altLang="en-US" sz="2000" dirty="0" smtClean="0">
                <a:solidFill>
                  <a:srgbClr val="FF0000"/>
                </a:solidFill>
              </a:rPr>
              <a:t>以上に限る</a:t>
            </a:r>
            <a:endParaRPr kumimoji="1" lang="ja-JP" altLang="en-US" sz="2000" dirty="0">
              <a:solidFill>
                <a:srgbClr val="FF0000"/>
              </a:solidFill>
            </a:endParaRPr>
          </a:p>
        </p:txBody>
      </p:sp>
      <p:sp>
        <p:nvSpPr>
          <p:cNvPr id="11" name="山形 10"/>
          <p:cNvSpPr/>
          <p:nvPr/>
        </p:nvSpPr>
        <p:spPr>
          <a:xfrm>
            <a:off x="6372200" y="2060848"/>
            <a:ext cx="360040"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正方形/長方形 11"/>
          <p:cNvSpPr/>
          <p:nvPr/>
        </p:nvSpPr>
        <p:spPr>
          <a:xfrm>
            <a:off x="1403648" y="4725144"/>
            <a:ext cx="1728192"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endParaRPr kumimoji="1" lang="en-US" altLang="ja-JP" sz="2800" dirty="0" smtClean="0">
              <a:solidFill>
                <a:schemeClr val="tx1"/>
              </a:solidFill>
            </a:endParaRPr>
          </a:p>
          <a:p>
            <a:pPr algn="ctr"/>
            <a:r>
              <a:rPr kumimoji="1" lang="ja-JP" altLang="en-US" sz="2800" dirty="0" smtClean="0">
                <a:solidFill>
                  <a:schemeClr val="tx1"/>
                </a:solidFill>
              </a:rPr>
              <a:t>要介護３</a:t>
            </a:r>
            <a:endParaRPr kumimoji="1" lang="en-US" altLang="ja-JP" sz="2800" dirty="0" smtClean="0">
              <a:solidFill>
                <a:schemeClr val="tx1"/>
              </a:solidFill>
            </a:endParaRPr>
          </a:p>
          <a:p>
            <a:pPr algn="ctr"/>
            <a:r>
              <a:rPr lang="ja-JP" altLang="en-US" sz="2800" dirty="0" smtClean="0">
                <a:solidFill>
                  <a:schemeClr val="tx1"/>
                </a:solidFill>
              </a:rPr>
              <a:t>要介護４</a:t>
            </a:r>
            <a:endParaRPr lang="en-US" altLang="ja-JP" sz="2800" dirty="0" smtClean="0">
              <a:solidFill>
                <a:schemeClr val="tx1"/>
              </a:solidFill>
            </a:endParaRPr>
          </a:p>
          <a:p>
            <a:pPr algn="ctr"/>
            <a:r>
              <a:rPr lang="ja-JP" altLang="en-US" sz="2800" dirty="0" smtClean="0">
                <a:solidFill>
                  <a:schemeClr val="tx1"/>
                </a:solidFill>
              </a:rPr>
              <a:t>要介護５</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lang="en-US" altLang="ja-JP" sz="2800" dirty="0" smtClean="0">
              <a:solidFill>
                <a:schemeClr val="tx1"/>
              </a:solidFill>
            </a:endParaRPr>
          </a:p>
          <a:p>
            <a:pPr algn="ctr"/>
            <a:endParaRPr kumimoji="1" lang="ja-JP" altLang="en-US" sz="2800" dirty="0">
              <a:solidFill>
                <a:schemeClr val="tx1"/>
              </a:solidFill>
            </a:endParaRPr>
          </a:p>
        </p:txBody>
      </p:sp>
      <p:sp>
        <p:nvSpPr>
          <p:cNvPr id="15" name="右大かっこ 14"/>
          <p:cNvSpPr/>
          <p:nvPr/>
        </p:nvSpPr>
        <p:spPr>
          <a:xfrm>
            <a:off x="3131840" y="4005064"/>
            <a:ext cx="504056" cy="1872208"/>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17" name="直線矢印コネクタ 16"/>
          <p:cNvCxnSpPr>
            <a:stCxn id="15" idx="2"/>
          </p:cNvCxnSpPr>
          <p:nvPr/>
        </p:nvCxnSpPr>
        <p:spPr>
          <a:xfrm>
            <a:off x="3635896" y="494116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211960" y="4797152"/>
            <a:ext cx="4932040"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④</a:t>
            </a:r>
            <a:r>
              <a:rPr kumimoji="1" lang="ja-JP" altLang="en-US" sz="2400" u="sng" dirty="0" smtClean="0">
                <a:solidFill>
                  <a:srgbClr val="FF0000"/>
                </a:solidFill>
              </a:rPr>
              <a:t>施設の食費・部屋代補助外し</a:t>
            </a:r>
            <a:endParaRPr kumimoji="1" lang="en-US" altLang="ja-JP" sz="2400" u="sng" dirty="0" smtClean="0">
              <a:solidFill>
                <a:srgbClr val="FF0000"/>
              </a:solidFill>
            </a:endParaRPr>
          </a:p>
          <a:p>
            <a:pPr algn="ctr"/>
            <a:r>
              <a:rPr lang="ja-JP" altLang="en-US" sz="2000" dirty="0" smtClean="0">
                <a:solidFill>
                  <a:schemeClr val="tx1"/>
                </a:solidFill>
              </a:rPr>
              <a:t>低所得者でも、</a:t>
            </a:r>
            <a:r>
              <a:rPr lang="ja-JP" altLang="en-US" sz="2000" dirty="0" smtClean="0">
                <a:solidFill>
                  <a:srgbClr val="FF0000"/>
                </a:solidFill>
              </a:rPr>
              <a:t>配偶者課税、預金等</a:t>
            </a:r>
            <a:r>
              <a:rPr lang="ja-JP" altLang="en-US" sz="2000" dirty="0" smtClean="0">
                <a:solidFill>
                  <a:schemeClr val="tx1"/>
                </a:solidFill>
              </a:rPr>
              <a:t>があれば、施設の食費・部屋代補助を</a:t>
            </a:r>
            <a:r>
              <a:rPr lang="ja-JP" altLang="en-US" sz="2000" dirty="0" smtClean="0">
                <a:solidFill>
                  <a:srgbClr val="FF0000"/>
                </a:solidFill>
              </a:rPr>
              <a:t>しない</a:t>
            </a:r>
            <a:endParaRPr kumimoji="1" lang="ja-JP" altLang="en-US" sz="2000" dirty="0">
              <a:solidFill>
                <a:srgbClr val="FF0000"/>
              </a:solidFill>
            </a:endParaRPr>
          </a:p>
        </p:txBody>
      </p:sp>
      <p:sp>
        <p:nvSpPr>
          <p:cNvPr id="19" name="左中かっこ 18"/>
          <p:cNvSpPr/>
          <p:nvPr/>
        </p:nvSpPr>
        <p:spPr>
          <a:xfrm>
            <a:off x="827584" y="1916832"/>
            <a:ext cx="504056" cy="4032448"/>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0" name="正方形/長方形 19"/>
          <p:cNvSpPr/>
          <p:nvPr/>
        </p:nvSpPr>
        <p:spPr>
          <a:xfrm>
            <a:off x="251520" y="1484784"/>
            <a:ext cx="576064" cy="45365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ja-JP" altLang="en-US" sz="2400" dirty="0" smtClean="0">
                <a:solidFill>
                  <a:srgbClr val="FF0000"/>
                </a:solidFill>
              </a:rPr>
              <a:t>③</a:t>
            </a:r>
            <a:r>
              <a:rPr kumimoji="1" lang="ja-JP" altLang="en-US" sz="2400" dirty="0" smtClean="0">
                <a:solidFill>
                  <a:srgbClr val="FF0000"/>
                </a:solidFill>
              </a:rPr>
              <a:t>所得によって２割負担へ</a:t>
            </a:r>
            <a:endParaRPr kumimoji="1" lang="ja-JP" altLang="en-US" sz="2400" dirty="0">
              <a:solidFill>
                <a:srgbClr val="FF0000"/>
              </a:solidFill>
            </a:endParaRPr>
          </a:p>
        </p:txBody>
      </p:sp>
      <p:sp>
        <p:nvSpPr>
          <p:cNvPr id="21" name="正方形/長方形 20"/>
          <p:cNvSpPr/>
          <p:nvPr/>
        </p:nvSpPr>
        <p:spPr>
          <a:xfrm>
            <a:off x="3419872" y="6309320"/>
            <a:ext cx="5400600" cy="548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u="sng" dirty="0" smtClean="0">
                <a:solidFill>
                  <a:srgbClr val="FF0000"/>
                </a:solidFill>
              </a:rPr>
              <a:t>2025</a:t>
            </a:r>
            <a:r>
              <a:rPr lang="ja-JP" altLang="en-US" sz="2400" b="1" i="1" u="sng" dirty="0" smtClean="0">
                <a:solidFill>
                  <a:srgbClr val="FF0000"/>
                </a:solidFill>
              </a:rPr>
              <a:t>年に向けてさらに中長期改革へ</a:t>
            </a:r>
            <a:endParaRPr kumimoji="1" lang="ja-JP" altLang="en-US" sz="2400" b="1" i="1" u="sng" dirty="0">
              <a:solidFill>
                <a:srgbClr val="FF0000"/>
              </a:solidFill>
            </a:endParaRPr>
          </a:p>
        </p:txBody>
      </p:sp>
    </p:spTree>
    <p:extLst>
      <p:ext uri="{BB962C8B-B14F-4D97-AF65-F5344CB8AC3E}">
        <p14:creationId xmlns:p14="http://schemas.microsoft.com/office/powerpoint/2010/main" val="2578998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
          <p:cNvSpPr>
            <a:spLocks noChangeArrowheads="1"/>
          </p:cNvSpPr>
          <p:nvPr/>
        </p:nvSpPr>
        <p:spPr bwMode="auto">
          <a:xfrm>
            <a:off x="39688" y="3201988"/>
            <a:ext cx="914400" cy="1816100"/>
          </a:xfrm>
          <a:prstGeom prst="rect">
            <a:avLst/>
          </a:prstGeom>
          <a:solidFill>
            <a:srgbClr val="CCFFCC"/>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400" dirty="0">
                <a:solidFill>
                  <a:srgbClr val="000000"/>
                </a:solidFill>
                <a:latin typeface="ＭＳ Ｐゴシック" panose="020B0600070205080204" pitchFamily="50" charset="-128"/>
              </a:rPr>
              <a:t>介護予防・</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日常生活</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支援総合</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事業</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（新しい</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総合事業）</a:t>
            </a:r>
            <a:endParaRPr lang="en-US" altLang="ja-JP" sz="1400" dirty="0">
              <a:solidFill>
                <a:srgbClr val="000000"/>
              </a:solidFill>
              <a:latin typeface="ＭＳ Ｐゴシック" panose="020B0600070205080204" pitchFamily="50" charset="-128"/>
            </a:endParaRPr>
          </a:p>
        </p:txBody>
      </p:sp>
      <p:sp>
        <p:nvSpPr>
          <p:cNvPr id="22531" name="正方形/長方形 2"/>
          <p:cNvSpPr>
            <a:spLocks noChangeArrowheads="1"/>
          </p:cNvSpPr>
          <p:nvPr/>
        </p:nvSpPr>
        <p:spPr bwMode="auto">
          <a:xfrm>
            <a:off x="1243013" y="2281238"/>
            <a:ext cx="1262062" cy="738187"/>
          </a:xfrm>
          <a:prstGeom prst="rect">
            <a:avLst/>
          </a:prstGeom>
          <a:solidFill>
            <a:srgbClr val="FFCCFF"/>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dirty="0">
                <a:solidFill>
                  <a:srgbClr val="000000"/>
                </a:solidFill>
                <a:latin typeface="ＭＳ Ｐゴシック" panose="020B0600070205080204" pitchFamily="50" charset="-128"/>
              </a:rPr>
              <a:t>介護予防・生活支援サービス事業</a:t>
            </a:r>
            <a:endParaRPr lang="en-US" altLang="ja-JP" sz="1400" dirty="0">
              <a:solidFill>
                <a:srgbClr val="000000"/>
              </a:solidFill>
              <a:latin typeface="ＭＳ Ｐゴシック" panose="020B0600070205080204" pitchFamily="50" charset="-128"/>
            </a:endParaRPr>
          </a:p>
        </p:txBody>
      </p:sp>
      <p:sp>
        <p:nvSpPr>
          <p:cNvPr id="22532" name="正方形/長方形 5"/>
          <p:cNvSpPr>
            <a:spLocks noChangeArrowheads="1"/>
          </p:cNvSpPr>
          <p:nvPr/>
        </p:nvSpPr>
        <p:spPr bwMode="auto">
          <a:xfrm>
            <a:off x="1243013" y="5749925"/>
            <a:ext cx="1838325" cy="306388"/>
          </a:xfrm>
          <a:prstGeom prst="rect">
            <a:avLst/>
          </a:prstGeom>
          <a:solidFill>
            <a:srgbClr val="FFCCFF"/>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dirty="0">
                <a:solidFill>
                  <a:srgbClr val="000000"/>
                </a:solidFill>
                <a:latin typeface="ＭＳ Ｐゴシック" panose="020B0600070205080204" pitchFamily="50" charset="-128"/>
              </a:rPr>
              <a:t>一般介護予防事業</a:t>
            </a:r>
            <a:endParaRPr lang="en-US" altLang="ja-JP" sz="1400" dirty="0">
              <a:solidFill>
                <a:srgbClr val="000000"/>
              </a:solidFill>
              <a:latin typeface="ＭＳ Ｐゴシック" panose="020B0600070205080204" pitchFamily="50" charset="-128"/>
            </a:endParaRPr>
          </a:p>
        </p:txBody>
      </p:sp>
      <p:sp>
        <p:nvSpPr>
          <p:cNvPr id="22533" name="正方形/長方形 7"/>
          <p:cNvSpPr>
            <a:spLocks noChangeArrowheads="1"/>
          </p:cNvSpPr>
          <p:nvPr/>
        </p:nvSpPr>
        <p:spPr bwMode="auto">
          <a:xfrm>
            <a:off x="2827338" y="879475"/>
            <a:ext cx="1416050" cy="523875"/>
          </a:xfrm>
          <a:prstGeom prst="rect">
            <a:avLst/>
          </a:prstGeom>
          <a:solidFill>
            <a:srgbClr val="FFFF99"/>
          </a:solidFill>
          <a:ln w="9525">
            <a:solidFill>
              <a:schemeClr val="tx1"/>
            </a:solidFill>
            <a:miter lim="800000"/>
            <a:headEnd/>
            <a:tailEnd/>
          </a:ln>
        </p:spPr>
        <p:txBody>
          <a:bodyPr wrap="none"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dirty="0">
                <a:solidFill>
                  <a:srgbClr val="000000"/>
                </a:solidFill>
                <a:latin typeface="ＭＳ Ｐゴシック" panose="020B0600070205080204" pitchFamily="50" charset="-128"/>
              </a:rPr>
              <a:t>訪問型サービス</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（第１号訪問事業）</a:t>
            </a:r>
            <a:endParaRPr lang="en-US" altLang="ja-JP" sz="1400" dirty="0">
              <a:solidFill>
                <a:srgbClr val="000000"/>
              </a:solidFill>
              <a:latin typeface="ＭＳ Ｐゴシック" panose="020B0600070205080204" pitchFamily="50" charset="-128"/>
            </a:endParaRPr>
          </a:p>
        </p:txBody>
      </p:sp>
      <p:sp>
        <p:nvSpPr>
          <p:cNvPr id="22534" name="正方形/長方形 8"/>
          <p:cNvSpPr>
            <a:spLocks noChangeArrowheads="1"/>
          </p:cNvSpPr>
          <p:nvPr/>
        </p:nvSpPr>
        <p:spPr bwMode="auto">
          <a:xfrm>
            <a:off x="2827338" y="2355850"/>
            <a:ext cx="1416050" cy="523875"/>
          </a:xfrm>
          <a:prstGeom prst="rect">
            <a:avLst/>
          </a:prstGeom>
          <a:solidFill>
            <a:srgbClr val="FFFF99"/>
          </a:solidFill>
          <a:ln w="9525">
            <a:solidFill>
              <a:schemeClr val="tx1"/>
            </a:solidFill>
            <a:miter lim="800000"/>
            <a:headEnd/>
            <a:tailEnd/>
          </a:ln>
        </p:spPr>
        <p:txBody>
          <a:bodyPr wrap="none"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dirty="0">
                <a:solidFill>
                  <a:srgbClr val="000000"/>
                </a:solidFill>
                <a:latin typeface="ＭＳ Ｐゴシック" panose="020B0600070205080204" pitchFamily="50" charset="-128"/>
              </a:rPr>
              <a:t>通所型サービス</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（第１号通所事業）</a:t>
            </a:r>
            <a:endParaRPr lang="en-US" altLang="ja-JP" sz="1400" dirty="0">
              <a:solidFill>
                <a:srgbClr val="000000"/>
              </a:solidFill>
              <a:latin typeface="ＭＳ Ｐゴシック" panose="020B0600070205080204" pitchFamily="50" charset="-128"/>
            </a:endParaRPr>
          </a:p>
        </p:txBody>
      </p:sp>
      <p:sp>
        <p:nvSpPr>
          <p:cNvPr id="22535" name="正方形/長方形 9"/>
          <p:cNvSpPr>
            <a:spLocks noChangeArrowheads="1"/>
          </p:cNvSpPr>
          <p:nvPr/>
        </p:nvSpPr>
        <p:spPr bwMode="auto">
          <a:xfrm>
            <a:off x="2852738" y="3513138"/>
            <a:ext cx="2041525" cy="738187"/>
          </a:xfrm>
          <a:prstGeom prst="rect">
            <a:avLst/>
          </a:prstGeom>
          <a:solidFill>
            <a:srgbClr val="FFFF99"/>
          </a:solidFill>
          <a:ln w="9525">
            <a:solidFill>
              <a:schemeClr val="tx1"/>
            </a:solidFill>
            <a:miter lim="800000"/>
            <a:headEnd/>
            <a:tailEnd/>
          </a:ln>
        </p:spPr>
        <p:txBody>
          <a:bodyPr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ＭＳ Ｐゴシック" panose="020B0600070205080204" pitchFamily="50" charset="-128"/>
              </a:rPr>
              <a:t>その他の生活支援サービス</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（第１号生活支援事業）</a:t>
            </a:r>
          </a:p>
        </p:txBody>
      </p:sp>
      <p:sp>
        <p:nvSpPr>
          <p:cNvPr id="22536" name="正方形/長方形 10"/>
          <p:cNvSpPr>
            <a:spLocks noChangeArrowheads="1"/>
          </p:cNvSpPr>
          <p:nvPr/>
        </p:nvSpPr>
        <p:spPr bwMode="auto">
          <a:xfrm>
            <a:off x="2844800" y="4413250"/>
            <a:ext cx="1982788" cy="738188"/>
          </a:xfrm>
          <a:prstGeom prst="rect">
            <a:avLst/>
          </a:prstGeom>
          <a:solidFill>
            <a:srgbClr val="FFFF99"/>
          </a:solidFill>
          <a:ln w="9525">
            <a:solidFill>
              <a:schemeClr val="tx1"/>
            </a:solidFill>
            <a:miter lim="800000"/>
            <a:headEnd/>
            <a:tailEnd/>
          </a:ln>
        </p:spPr>
        <p:txBody>
          <a:bodyPr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400" dirty="0">
                <a:solidFill>
                  <a:srgbClr val="000000"/>
                </a:solidFill>
                <a:latin typeface="ＭＳ Ｐゴシック" panose="020B0600070205080204" pitchFamily="50" charset="-128"/>
              </a:rPr>
              <a:t>介護予防ケアマネジメント</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r>
              <a:rPr lang="ja-JP" altLang="en-US" sz="1400" dirty="0">
                <a:solidFill>
                  <a:srgbClr val="000000"/>
                </a:solidFill>
                <a:latin typeface="ＭＳ Ｐゴシック" panose="020B0600070205080204" pitchFamily="50" charset="-128"/>
              </a:rPr>
              <a:t>（第１号介護予防支援事業）</a:t>
            </a:r>
            <a:endParaRPr lang="en-US" altLang="ja-JP" sz="1400" dirty="0">
              <a:solidFill>
                <a:srgbClr val="000000"/>
              </a:solidFill>
              <a:latin typeface="ＭＳ Ｐゴシック" panose="020B0600070205080204" pitchFamily="50" charset="-128"/>
            </a:endParaRPr>
          </a:p>
        </p:txBody>
      </p:sp>
      <p:cxnSp>
        <p:nvCxnSpPr>
          <p:cNvPr id="13" name="直線コネクタ 12"/>
          <p:cNvCxnSpPr>
            <a:stCxn id="22530" idx="3"/>
            <a:endCxn id="22531" idx="1"/>
          </p:cNvCxnSpPr>
          <p:nvPr/>
        </p:nvCxnSpPr>
        <p:spPr>
          <a:xfrm flipV="1">
            <a:off x="954088" y="2651125"/>
            <a:ext cx="288925" cy="14589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22530" idx="3"/>
            <a:endCxn id="22532" idx="1"/>
          </p:cNvCxnSpPr>
          <p:nvPr/>
        </p:nvCxnSpPr>
        <p:spPr>
          <a:xfrm>
            <a:off x="954088" y="4110038"/>
            <a:ext cx="288925" cy="1792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22531" idx="3"/>
            <a:endCxn id="22533" idx="1"/>
          </p:cNvCxnSpPr>
          <p:nvPr/>
        </p:nvCxnSpPr>
        <p:spPr>
          <a:xfrm flipV="1">
            <a:off x="2505075" y="1141413"/>
            <a:ext cx="322263" cy="1509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22531" idx="3"/>
            <a:endCxn id="22534" idx="1"/>
          </p:cNvCxnSpPr>
          <p:nvPr/>
        </p:nvCxnSpPr>
        <p:spPr>
          <a:xfrm flipV="1">
            <a:off x="2505075" y="2617788"/>
            <a:ext cx="322263" cy="33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22531" idx="3"/>
            <a:endCxn id="22535" idx="1"/>
          </p:cNvCxnSpPr>
          <p:nvPr/>
        </p:nvCxnSpPr>
        <p:spPr>
          <a:xfrm>
            <a:off x="2505075" y="2651125"/>
            <a:ext cx="347663" cy="1231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22531" idx="3"/>
            <a:endCxn id="22536" idx="1"/>
          </p:cNvCxnSpPr>
          <p:nvPr/>
        </p:nvCxnSpPr>
        <p:spPr>
          <a:xfrm>
            <a:off x="2505075" y="2651125"/>
            <a:ext cx="339725" cy="21320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285875" y="6080125"/>
            <a:ext cx="1881188" cy="831850"/>
          </a:xfrm>
          <a:prstGeom prst="rect">
            <a:avLst/>
          </a:prstGeom>
          <a:noFill/>
        </p:spPr>
        <p:txBody>
          <a:bodyPr>
            <a:spAutoFit/>
          </a:bodyPr>
          <a:lstStyle/>
          <a:p>
            <a:pPr eaLnBrk="1" fontAlgn="auto" hangingPunct="1">
              <a:spcBef>
                <a:spcPts val="0"/>
              </a:spcBef>
              <a:spcAft>
                <a:spcPts val="0"/>
              </a:spcAft>
              <a:defRPr/>
            </a:pPr>
            <a:r>
              <a:rPr lang="ja-JP" altLang="en-US" sz="1200" dirty="0">
                <a:solidFill>
                  <a:prstClr val="black"/>
                </a:solidFill>
                <a:latin typeface="+mn-lt"/>
                <a:ea typeface="+mn-ea"/>
              </a:rPr>
              <a:t>・第１号被保険者の全ての者</a:t>
            </a:r>
            <a:endParaRPr lang="en-US" altLang="ja-JP" sz="1200" dirty="0">
              <a:solidFill>
                <a:prstClr val="black"/>
              </a:solidFill>
              <a:latin typeface="+mn-lt"/>
              <a:ea typeface="+mn-ea"/>
            </a:endParaRPr>
          </a:p>
          <a:p>
            <a:pPr marL="87313" indent="-87313" eaLnBrk="1" fontAlgn="auto" hangingPunct="1">
              <a:spcBef>
                <a:spcPts val="0"/>
              </a:spcBef>
              <a:spcAft>
                <a:spcPts val="0"/>
              </a:spcAft>
              <a:defRPr/>
            </a:pPr>
            <a:r>
              <a:rPr lang="ja-JP" altLang="en-US" sz="1200" dirty="0">
                <a:solidFill>
                  <a:prstClr val="black"/>
                </a:solidFill>
                <a:latin typeface="+mn-lt"/>
                <a:ea typeface="+mn-ea"/>
              </a:rPr>
              <a:t>・その支援のための活動に関わる者</a:t>
            </a:r>
            <a:endParaRPr lang="ja-JP" altLang="en-US" sz="1400" dirty="0">
              <a:solidFill>
                <a:prstClr val="black"/>
              </a:solidFill>
              <a:latin typeface="+mn-lt"/>
              <a:ea typeface="+mn-ea"/>
            </a:endParaRPr>
          </a:p>
        </p:txBody>
      </p:sp>
      <p:sp>
        <p:nvSpPr>
          <p:cNvPr id="117" name="テキスト ボックス 116"/>
          <p:cNvSpPr txBox="1"/>
          <p:nvPr/>
        </p:nvSpPr>
        <p:spPr>
          <a:xfrm>
            <a:off x="1243013" y="3216275"/>
            <a:ext cx="1400175" cy="2092325"/>
          </a:xfrm>
          <a:prstGeom prst="rect">
            <a:avLst/>
          </a:prstGeom>
          <a:noFill/>
        </p:spPr>
        <p:txBody>
          <a:bodyPr>
            <a:spAutoFit/>
          </a:bodyPr>
          <a:lstStyle/>
          <a:p>
            <a:pPr eaLnBrk="1" fontAlgn="auto" hangingPunct="1">
              <a:spcBef>
                <a:spcPts val="0"/>
              </a:spcBef>
              <a:spcAft>
                <a:spcPts val="0"/>
              </a:spcAft>
              <a:defRPr/>
            </a:pPr>
            <a:r>
              <a:rPr lang="ja-JP" altLang="en-US" sz="1200" dirty="0">
                <a:solidFill>
                  <a:prstClr val="black"/>
                </a:solidFill>
                <a:latin typeface="+mn-lt"/>
                <a:ea typeface="+mn-ea"/>
              </a:rPr>
              <a:t>（従来の要支援者）</a:t>
            </a:r>
            <a:endParaRPr lang="en-US" altLang="ja-JP" sz="1200" dirty="0">
              <a:solidFill>
                <a:prstClr val="black"/>
              </a:solidFill>
              <a:latin typeface="+mn-lt"/>
              <a:ea typeface="+mn-ea"/>
            </a:endParaRPr>
          </a:p>
          <a:p>
            <a:pPr marL="87313" indent="-87313" algn="just" eaLnBrk="1" fontAlgn="auto" hangingPunct="1">
              <a:spcBef>
                <a:spcPts val="600"/>
              </a:spcBef>
              <a:spcAft>
                <a:spcPts val="0"/>
              </a:spcAft>
              <a:defRPr/>
            </a:pPr>
            <a:r>
              <a:rPr lang="ja-JP" altLang="en-US" sz="1200" dirty="0">
                <a:solidFill>
                  <a:prstClr val="black"/>
                </a:solidFill>
                <a:latin typeface="+mn-lt"/>
                <a:ea typeface="+mn-ea"/>
              </a:rPr>
              <a:t>・要支援認定を受けた者（要支援者）</a:t>
            </a:r>
            <a:endParaRPr lang="en-US" altLang="ja-JP" sz="1200" dirty="0">
              <a:solidFill>
                <a:prstClr val="black"/>
              </a:solidFill>
              <a:latin typeface="+mn-lt"/>
              <a:ea typeface="+mn-ea"/>
            </a:endParaRPr>
          </a:p>
          <a:p>
            <a:pPr marL="87313" indent="-87313" algn="just" eaLnBrk="1" fontAlgn="auto" hangingPunct="1">
              <a:spcBef>
                <a:spcPts val="600"/>
              </a:spcBef>
              <a:spcAft>
                <a:spcPts val="0"/>
              </a:spcAft>
              <a:defRPr/>
            </a:pPr>
            <a:r>
              <a:rPr lang="ja-JP" altLang="en-US" sz="1200" dirty="0">
                <a:solidFill>
                  <a:prstClr val="black"/>
                </a:solidFill>
                <a:latin typeface="+mn-lt"/>
                <a:ea typeface="+mn-ea"/>
              </a:rPr>
              <a:t>・基本チェックリスト該当者（介護予防・生活支援サービス対象事業者）</a:t>
            </a:r>
          </a:p>
        </p:txBody>
      </p:sp>
      <p:sp>
        <p:nvSpPr>
          <p:cNvPr id="16" name="テキスト ボックス 15"/>
          <p:cNvSpPr txBox="1"/>
          <p:nvPr/>
        </p:nvSpPr>
        <p:spPr>
          <a:xfrm>
            <a:off x="4438650" y="476250"/>
            <a:ext cx="1028700" cy="739775"/>
          </a:xfrm>
          <a:prstGeom prst="rect">
            <a:avLst/>
          </a:prstGeom>
          <a:noFill/>
        </p:spPr>
        <p:txBody>
          <a:bodyPr lIns="36000" rIns="0">
            <a:spAutoFit/>
          </a:bodyPr>
          <a:lstStyle/>
          <a:p>
            <a:pPr eaLnBrk="1" fontAlgn="auto" hangingPunct="1">
              <a:spcBef>
                <a:spcPts val="0"/>
              </a:spcBef>
              <a:spcAft>
                <a:spcPts val="0"/>
              </a:spcAft>
              <a:defRPr/>
            </a:pPr>
            <a:endParaRPr lang="en-US" altLang="ja-JP" sz="1400" dirty="0">
              <a:latin typeface="+mn-lt"/>
              <a:ea typeface="+mn-ea"/>
            </a:endParaRPr>
          </a:p>
          <a:p>
            <a:pPr marL="87313" indent="-87313" eaLnBrk="1" fontAlgn="auto" hangingPunct="1">
              <a:spcBef>
                <a:spcPts val="0"/>
              </a:spcBef>
              <a:spcAft>
                <a:spcPts val="0"/>
              </a:spcAft>
              <a:defRPr/>
            </a:pPr>
            <a:r>
              <a:rPr lang="ja-JP" altLang="en-US" sz="1400" dirty="0">
                <a:latin typeface="+mn-lt"/>
                <a:ea typeface="+mn-ea"/>
              </a:rPr>
              <a:t>・現行の訪問</a:t>
            </a:r>
            <a:endParaRPr lang="en-US" altLang="ja-JP" sz="1400" dirty="0">
              <a:latin typeface="+mn-lt"/>
              <a:ea typeface="+mn-ea"/>
            </a:endParaRPr>
          </a:p>
          <a:p>
            <a:pPr marL="87313" indent="-87313" eaLnBrk="1" fontAlgn="auto" hangingPunct="1">
              <a:spcBef>
                <a:spcPts val="0"/>
              </a:spcBef>
              <a:spcAft>
                <a:spcPts val="0"/>
              </a:spcAft>
              <a:defRPr/>
            </a:pPr>
            <a:r>
              <a:rPr lang="ja-JP" altLang="en-US" sz="1400" dirty="0">
                <a:latin typeface="+mn-lt"/>
                <a:ea typeface="+mn-ea"/>
              </a:rPr>
              <a:t>　介護相当</a:t>
            </a:r>
          </a:p>
        </p:txBody>
      </p:sp>
      <p:sp>
        <p:nvSpPr>
          <p:cNvPr id="22546" name="テキスト ボックス 36"/>
          <p:cNvSpPr txBox="1">
            <a:spLocks noChangeArrowheads="1"/>
          </p:cNvSpPr>
          <p:nvPr/>
        </p:nvSpPr>
        <p:spPr bwMode="auto">
          <a:xfrm>
            <a:off x="4343400" y="1125538"/>
            <a:ext cx="8620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400" dirty="0"/>
          </a:p>
          <a:p>
            <a:pPr eaLnBrk="1" hangingPunct="1">
              <a:spcBef>
                <a:spcPct val="0"/>
              </a:spcBef>
              <a:buFontTx/>
              <a:buNone/>
            </a:pPr>
            <a:r>
              <a:rPr lang="ja-JP" altLang="en-US" sz="1400" dirty="0"/>
              <a:t>・多様な</a:t>
            </a:r>
            <a:endParaRPr lang="en-US" altLang="ja-JP" sz="1400" dirty="0"/>
          </a:p>
          <a:p>
            <a:pPr eaLnBrk="1" hangingPunct="1">
              <a:spcBef>
                <a:spcPct val="0"/>
              </a:spcBef>
              <a:buFontTx/>
              <a:buNone/>
            </a:pPr>
            <a:r>
              <a:rPr lang="ja-JP" altLang="en-US" sz="1400" dirty="0"/>
              <a:t>　サービス</a:t>
            </a:r>
          </a:p>
        </p:txBody>
      </p:sp>
      <p:cxnSp>
        <p:nvCxnSpPr>
          <p:cNvPr id="42" name="直線コネクタ 41"/>
          <p:cNvCxnSpPr>
            <a:stCxn id="22533" idx="3"/>
          </p:cNvCxnSpPr>
          <p:nvPr/>
        </p:nvCxnSpPr>
        <p:spPr>
          <a:xfrm flipV="1">
            <a:off x="4243388" y="846138"/>
            <a:ext cx="100012"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22533" idx="3"/>
            <a:endCxn id="22546" idx="1"/>
          </p:cNvCxnSpPr>
          <p:nvPr/>
        </p:nvCxnSpPr>
        <p:spPr>
          <a:xfrm>
            <a:off x="4243388" y="1141413"/>
            <a:ext cx="100012" cy="352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39" idx="1"/>
          </p:cNvCxnSpPr>
          <p:nvPr/>
        </p:nvCxnSpPr>
        <p:spPr>
          <a:xfrm flipV="1">
            <a:off x="5372100" y="833438"/>
            <a:ext cx="55563" cy="12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22546" idx="3"/>
            <a:endCxn id="38" idx="1"/>
          </p:cNvCxnSpPr>
          <p:nvPr/>
        </p:nvCxnSpPr>
        <p:spPr>
          <a:xfrm flipV="1">
            <a:off x="5205413" y="1254125"/>
            <a:ext cx="209550" cy="239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22546" idx="3"/>
            <a:endCxn id="40" idx="1"/>
          </p:cNvCxnSpPr>
          <p:nvPr/>
        </p:nvCxnSpPr>
        <p:spPr>
          <a:xfrm>
            <a:off x="5205413" y="1493838"/>
            <a:ext cx="204787"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2546" idx="3"/>
            <a:endCxn id="48" idx="1"/>
          </p:cNvCxnSpPr>
          <p:nvPr/>
        </p:nvCxnSpPr>
        <p:spPr>
          <a:xfrm>
            <a:off x="5205413" y="1493838"/>
            <a:ext cx="188912" cy="184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22546" idx="3"/>
            <a:endCxn id="49" idx="1"/>
          </p:cNvCxnSpPr>
          <p:nvPr/>
        </p:nvCxnSpPr>
        <p:spPr>
          <a:xfrm>
            <a:off x="5205413" y="1493838"/>
            <a:ext cx="192087" cy="439737"/>
          </a:xfrm>
          <a:prstGeom prst="line">
            <a:avLst/>
          </a:prstGeom>
        </p:spPr>
        <p:style>
          <a:lnRef idx="1">
            <a:schemeClr val="accent1"/>
          </a:lnRef>
          <a:fillRef idx="0">
            <a:schemeClr val="accent1"/>
          </a:fillRef>
          <a:effectRef idx="0">
            <a:schemeClr val="accent1"/>
          </a:effectRef>
          <a:fontRef idx="minor">
            <a:schemeClr val="tx1"/>
          </a:fontRef>
        </p:style>
      </p:cxnSp>
      <p:sp>
        <p:nvSpPr>
          <p:cNvPr id="22554" name="テキスト ボックス 63"/>
          <p:cNvSpPr txBox="1">
            <a:spLocks noChangeArrowheads="1"/>
          </p:cNvSpPr>
          <p:nvPr/>
        </p:nvSpPr>
        <p:spPr bwMode="auto">
          <a:xfrm>
            <a:off x="4343400" y="1955800"/>
            <a:ext cx="10604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400" dirty="0"/>
          </a:p>
          <a:p>
            <a:pPr eaLnBrk="1" hangingPunct="1">
              <a:spcBef>
                <a:spcPct val="0"/>
              </a:spcBef>
              <a:buFontTx/>
              <a:buNone/>
            </a:pPr>
            <a:r>
              <a:rPr lang="ja-JP" altLang="en-US" sz="1400" dirty="0"/>
              <a:t>・現行の通所</a:t>
            </a:r>
            <a:endParaRPr lang="en-US" altLang="ja-JP" sz="1400" dirty="0"/>
          </a:p>
          <a:p>
            <a:pPr eaLnBrk="1" hangingPunct="1">
              <a:spcBef>
                <a:spcPct val="0"/>
              </a:spcBef>
              <a:buFontTx/>
              <a:buNone/>
            </a:pPr>
            <a:r>
              <a:rPr lang="ja-JP" altLang="en-US" sz="1400" dirty="0"/>
              <a:t>　介護相当</a:t>
            </a:r>
          </a:p>
        </p:txBody>
      </p:sp>
      <p:sp>
        <p:nvSpPr>
          <p:cNvPr id="22555" name="テキスト ボックス 64"/>
          <p:cNvSpPr txBox="1">
            <a:spLocks noChangeArrowheads="1"/>
          </p:cNvSpPr>
          <p:nvPr/>
        </p:nvSpPr>
        <p:spPr bwMode="auto">
          <a:xfrm>
            <a:off x="4343400" y="2565400"/>
            <a:ext cx="8620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400" dirty="0"/>
          </a:p>
          <a:p>
            <a:pPr eaLnBrk="1" hangingPunct="1">
              <a:spcBef>
                <a:spcPct val="0"/>
              </a:spcBef>
              <a:buFontTx/>
              <a:buNone/>
            </a:pPr>
            <a:r>
              <a:rPr lang="ja-JP" altLang="en-US" sz="1400" dirty="0"/>
              <a:t>・多様な</a:t>
            </a:r>
            <a:endParaRPr lang="en-US" altLang="ja-JP" sz="1400" dirty="0"/>
          </a:p>
          <a:p>
            <a:pPr eaLnBrk="1" hangingPunct="1">
              <a:spcBef>
                <a:spcPct val="0"/>
              </a:spcBef>
              <a:buFontTx/>
              <a:buNone/>
            </a:pPr>
            <a:r>
              <a:rPr lang="ja-JP" altLang="en-US" sz="1400" dirty="0"/>
              <a:t>　サービス</a:t>
            </a:r>
          </a:p>
        </p:txBody>
      </p:sp>
      <p:cxnSp>
        <p:nvCxnSpPr>
          <p:cNvPr id="67" name="直線コネクタ 66"/>
          <p:cNvCxnSpPr>
            <a:stCxn id="22534" idx="3"/>
            <a:endCxn id="22554" idx="1"/>
          </p:cNvCxnSpPr>
          <p:nvPr/>
        </p:nvCxnSpPr>
        <p:spPr>
          <a:xfrm flipV="1">
            <a:off x="4243388" y="2325688"/>
            <a:ext cx="100012"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2534" idx="3"/>
            <a:endCxn id="22555" idx="1"/>
          </p:cNvCxnSpPr>
          <p:nvPr/>
        </p:nvCxnSpPr>
        <p:spPr>
          <a:xfrm>
            <a:off x="4243388" y="2617788"/>
            <a:ext cx="100012" cy="31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66" idx="1"/>
          </p:cNvCxnSpPr>
          <p:nvPr/>
        </p:nvCxnSpPr>
        <p:spPr>
          <a:xfrm>
            <a:off x="5322888" y="2325688"/>
            <a:ext cx="76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22555" idx="3"/>
            <a:endCxn id="74" idx="1"/>
          </p:cNvCxnSpPr>
          <p:nvPr/>
        </p:nvCxnSpPr>
        <p:spPr>
          <a:xfrm flipV="1">
            <a:off x="5205413" y="2751138"/>
            <a:ext cx="190500" cy="1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22555" idx="3"/>
            <a:endCxn id="75" idx="1"/>
          </p:cNvCxnSpPr>
          <p:nvPr/>
        </p:nvCxnSpPr>
        <p:spPr>
          <a:xfrm>
            <a:off x="5205413" y="2933700"/>
            <a:ext cx="195262" cy="92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22555" idx="3"/>
            <a:endCxn id="76" idx="1"/>
          </p:cNvCxnSpPr>
          <p:nvPr/>
        </p:nvCxnSpPr>
        <p:spPr>
          <a:xfrm>
            <a:off x="5205413" y="2933700"/>
            <a:ext cx="19050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22535" idx="3"/>
            <a:endCxn id="84" idx="1"/>
          </p:cNvCxnSpPr>
          <p:nvPr/>
        </p:nvCxnSpPr>
        <p:spPr>
          <a:xfrm flipV="1">
            <a:off x="4894263" y="3578225"/>
            <a:ext cx="469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22535" idx="3"/>
            <a:endCxn id="85" idx="1"/>
          </p:cNvCxnSpPr>
          <p:nvPr/>
        </p:nvCxnSpPr>
        <p:spPr>
          <a:xfrm flipV="1">
            <a:off x="4894263" y="3852863"/>
            <a:ext cx="469900" cy="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a:stCxn id="22535" idx="3"/>
          </p:cNvCxnSpPr>
          <p:nvPr/>
        </p:nvCxnSpPr>
        <p:spPr>
          <a:xfrm>
            <a:off x="4894263" y="3883025"/>
            <a:ext cx="512762" cy="242888"/>
          </a:xfrm>
          <a:prstGeom prst="line">
            <a:avLst/>
          </a:prstGeom>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3429000" y="5554663"/>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a:t>
            </a:r>
            <a:r>
              <a:rPr lang="ja-JP" altLang="en-US" sz="1400" dirty="0">
                <a:solidFill>
                  <a:prstClr val="black"/>
                </a:solidFill>
                <a:latin typeface="+mn-lt"/>
                <a:ea typeface="+mn-ea"/>
              </a:rPr>
              <a:t>介護予防普及啓発事業</a:t>
            </a:r>
            <a:endParaRPr lang="ja-JP" altLang="en-US" sz="1400" dirty="0">
              <a:latin typeface="+mn-lt"/>
              <a:ea typeface="+mn-ea"/>
            </a:endParaRPr>
          </a:p>
        </p:txBody>
      </p:sp>
      <p:sp>
        <p:nvSpPr>
          <p:cNvPr id="119" name="テキスト ボックス 118"/>
          <p:cNvSpPr txBox="1"/>
          <p:nvPr/>
        </p:nvSpPr>
        <p:spPr>
          <a:xfrm>
            <a:off x="3429000" y="5856288"/>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③</a:t>
            </a:r>
            <a:r>
              <a:rPr lang="ja-JP" altLang="en-US" sz="1400" dirty="0">
                <a:solidFill>
                  <a:prstClr val="black"/>
                </a:solidFill>
                <a:latin typeface="+mn-lt"/>
                <a:ea typeface="+mn-ea"/>
              </a:rPr>
              <a:t>地域介護予防活動支援事業</a:t>
            </a:r>
            <a:endParaRPr lang="ja-JP" altLang="en-US" sz="1400" dirty="0">
              <a:latin typeface="+mn-lt"/>
              <a:ea typeface="+mn-ea"/>
            </a:endParaRPr>
          </a:p>
        </p:txBody>
      </p:sp>
      <p:sp>
        <p:nvSpPr>
          <p:cNvPr id="120" name="テキスト ボックス 119"/>
          <p:cNvSpPr txBox="1"/>
          <p:nvPr/>
        </p:nvSpPr>
        <p:spPr>
          <a:xfrm>
            <a:off x="3433763" y="6165850"/>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④</a:t>
            </a:r>
            <a:r>
              <a:rPr lang="ja-JP" altLang="en-US" sz="1400" dirty="0">
                <a:solidFill>
                  <a:prstClr val="black"/>
                </a:solidFill>
                <a:latin typeface="+mn-lt"/>
                <a:ea typeface="+mn-ea"/>
              </a:rPr>
              <a:t>一般介護予防事業評価事業</a:t>
            </a:r>
            <a:endParaRPr lang="ja-JP" altLang="en-US" sz="1400" dirty="0">
              <a:latin typeface="+mn-lt"/>
              <a:ea typeface="+mn-ea"/>
            </a:endParaRPr>
          </a:p>
        </p:txBody>
      </p:sp>
      <p:sp>
        <p:nvSpPr>
          <p:cNvPr id="121" name="テキスト ボックス 120"/>
          <p:cNvSpPr txBox="1"/>
          <p:nvPr/>
        </p:nvSpPr>
        <p:spPr>
          <a:xfrm>
            <a:off x="3425825" y="6453188"/>
            <a:ext cx="2924175" cy="4318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⑤</a:t>
            </a:r>
            <a:r>
              <a:rPr lang="ja-JP" altLang="en-US" sz="1400" dirty="0">
                <a:solidFill>
                  <a:prstClr val="black"/>
                </a:solidFill>
                <a:latin typeface="+mn-lt"/>
                <a:ea typeface="+mn-ea"/>
              </a:rPr>
              <a:t>地域リハビリテーション活動支援事業</a:t>
            </a:r>
            <a:endParaRPr lang="ja-JP" altLang="en-US" sz="1400" dirty="0">
              <a:latin typeface="+mn-lt"/>
              <a:ea typeface="+mn-ea"/>
            </a:endParaRPr>
          </a:p>
        </p:txBody>
      </p:sp>
      <p:cxnSp>
        <p:nvCxnSpPr>
          <p:cNvPr id="122" name="直線コネクタ 121"/>
          <p:cNvCxnSpPr>
            <a:stCxn id="22532" idx="3"/>
            <a:endCxn id="118" idx="1"/>
          </p:cNvCxnSpPr>
          <p:nvPr/>
        </p:nvCxnSpPr>
        <p:spPr>
          <a:xfrm flipV="1">
            <a:off x="3081338" y="5662613"/>
            <a:ext cx="347662" cy="239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22532" idx="3"/>
            <a:endCxn id="119" idx="1"/>
          </p:cNvCxnSpPr>
          <p:nvPr/>
        </p:nvCxnSpPr>
        <p:spPr>
          <a:xfrm>
            <a:off x="3081338" y="5902325"/>
            <a:ext cx="347662" cy="61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22532" idx="3"/>
            <a:endCxn id="120" idx="1"/>
          </p:cNvCxnSpPr>
          <p:nvPr/>
        </p:nvCxnSpPr>
        <p:spPr>
          <a:xfrm>
            <a:off x="3081338" y="5902325"/>
            <a:ext cx="352425" cy="371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22532" idx="3"/>
            <a:endCxn id="121" idx="1"/>
          </p:cNvCxnSpPr>
          <p:nvPr/>
        </p:nvCxnSpPr>
        <p:spPr>
          <a:xfrm>
            <a:off x="3081338" y="5902325"/>
            <a:ext cx="344487" cy="766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22532" idx="3"/>
            <a:endCxn id="127" idx="1"/>
          </p:cNvCxnSpPr>
          <p:nvPr/>
        </p:nvCxnSpPr>
        <p:spPr>
          <a:xfrm flipV="1">
            <a:off x="3081338" y="5365750"/>
            <a:ext cx="354012" cy="536575"/>
          </a:xfrm>
          <a:prstGeom prst="line">
            <a:avLst/>
          </a:prstGeom>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435350" y="5257800"/>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solidFill>
                  <a:prstClr val="black"/>
                </a:solidFill>
                <a:latin typeface="+mn-lt"/>
                <a:ea typeface="+mn-ea"/>
              </a:rPr>
              <a:t>①介護予防把握事業</a:t>
            </a:r>
            <a:endParaRPr lang="ja-JP" altLang="en-US" sz="1400" dirty="0">
              <a:latin typeface="+mn-lt"/>
              <a:ea typeface="+mn-ea"/>
            </a:endParaRPr>
          </a:p>
        </p:txBody>
      </p:sp>
      <p:sp>
        <p:nvSpPr>
          <p:cNvPr id="199" name="正方形/長方形 198"/>
          <p:cNvSpPr/>
          <p:nvPr/>
        </p:nvSpPr>
        <p:spPr>
          <a:xfrm>
            <a:off x="0" y="0"/>
            <a:ext cx="9144000" cy="503238"/>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anchor="ctr"/>
          <a:lstStyle/>
          <a:p>
            <a:pPr algn="ctr" eaLnBrk="1" fontAlgn="auto" hangingPunct="1">
              <a:spcBef>
                <a:spcPts val="0"/>
              </a:spcBef>
              <a:spcAft>
                <a:spcPts val="0"/>
              </a:spcAft>
              <a:defRPr/>
            </a:pPr>
            <a:r>
              <a:rPr kumimoji="0" lang="en-US" altLang="ja-JP" sz="2400" b="1" kern="0" dirty="0">
                <a:solidFill>
                  <a:prstClr val="black"/>
                </a:solidFill>
                <a:latin typeface="+mn-ea"/>
              </a:rPr>
              <a:t>【</a:t>
            </a:r>
            <a:r>
              <a:rPr kumimoji="0" lang="ja-JP" altLang="en-US" sz="2400" b="1" kern="0" dirty="0">
                <a:solidFill>
                  <a:prstClr val="black"/>
                </a:solidFill>
                <a:latin typeface="+mn-ea"/>
              </a:rPr>
              <a:t>参考</a:t>
            </a:r>
            <a:r>
              <a:rPr kumimoji="0" lang="en-US" altLang="ja-JP" sz="2400" b="1" kern="0" dirty="0">
                <a:solidFill>
                  <a:prstClr val="black"/>
                </a:solidFill>
                <a:latin typeface="+mn-ea"/>
              </a:rPr>
              <a:t>】</a:t>
            </a:r>
            <a:r>
              <a:rPr kumimoji="0" lang="ja-JP" altLang="en-US" sz="2400" b="1" kern="0" dirty="0">
                <a:solidFill>
                  <a:prstClr val="black"/>
                </a:solidFill>
                <a:latin typeface="+mn-ea"/>
              </a:rPr>
              <a:t>介護予防・日常生活支援総合事業（新しい総合事業）の構成</a:t>
            </a:r>
            <a:endParaRPr lang="ja-JP" altLang="en-US" sz="2400" b="1" dirty="0">
              <a:solidFill>
                <a:prstClr val="black"/>
              </a:solidFill>
              <a:latin typeface="+mn-ea"/>
            </a:endParaRPr>
          </a:p>
        </p:txBody>
      </p:sp>
      <p:sp>
        <p:nvSpPr>
          <p:cNvPr id="38" name="テキスト ボックス 37"/>
          <p:cNvSpPr txBox="1"/>
          <p:nvPr/>
        </p:nvSpPr>
        <p:spPr>
          <a:xfrm>
            <a:off x="5414963" y="1038225"/>
            <a:ext cx="3714750" cy="430213"/>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②訪問型サービス</a:t>
            </a:r>
            <a:r>
              <a:rPr lang="en-US" altLang="ja-JP" sz="1400" dirty="0">
                <a:latin typeface="+mn-lt"/>
                <a:ea typeface="+mn-ea"/>
              </a:rPr>
              <a:t>A</a:t>
            </a:r>
            <a:r>
              <a:rPr lang="ja-JP" altLang="en-US" sz="1400" dirty="0">
                <a:latin typeface="+mn-lt"/>
                <a:ea typeface="+mn-ea"/>
              </a:rPr>
              <a:t>（緩和した基準によるサービス）</a:t>
            </a:r>
          </a:p>
        </p:txBody>
      </p:sp>
      <p:sp>
        <p:nvSpPr>
          <p:cNvPr id="39" name="テキスト ボックス 38"/>
          <p:cNvSpPr txBox="1"/>
          <p:nvPr/>
        </p:nvSpPr>
        <p:spPr>
          <a:xfrm>
            <a:off x="5427663" y="727075"/>
            <a:ext cx="1081087" cy="214313"/>
          </a:xfrm>
          <a:prstGeom prst="rect">
            <a:avLst/>
          </a:prstGeom>
          <a:solidFill>
            <a:schemeClr val="accent5">
              <a:lumMod val="40000"/>
              <a:lumOff val="60000"/>
            </a:schemeClr>
          </a:solidFill>
          <a:ln>
            <a:solidFill>
              <a:schemeClr val="accent1"/>
            </a:solidFill>
          </a:ln>
        </p:spPr>
        <p:txBody>
          <a:bodyPr wrap="none" tIns="0" bIns="0">
            <a:spAutoFit/>
          </a:bodyPr>
          <a:lstStyle/>
          <a:p>
            <a:pPr eaLnBrk="1" fontAlgn="auto" hangingPunct="1">
              <a:spcBef>
                <a:spcPts val="0"/>
              </a:spcBef>
              <a:spcAft>
                <a:spcPts val="0"/>
              </a:spcAft>
              <a:defRPr/>
            </a:pPr>
            <a:r>
              <a:rPr lang="ja-JP" altLang="en-US" sz="1400" dirty="0">
                <a:latin typeface="+mn-lt"/>
                <a:ea typeface="+mn-ea"/>
              </a:rPr>
              <a:t>①訪問介護</a:t>
            </a:r>
          </a:p>
        </p:txBody>
      </p:sp>
      <p:sp>
        <p:nvSpPr>
          <p:cNvPr id="40" name="テキスト ボックス 39"/>
          <p:cNvSpPr txBox="1"/>
          <p:nvPr/>
        </p:nvSpPr>
        <p:spPr>
          <a:xfrm>
            <a:off x="5410200" y="1301750"/>
            <a:ext cx="3322638" cy="430213"/>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③訪問型サービス</a:t>
            </a:r>
            <a:r>
              <a:rPr lang="en-US" altLang="ja-JP" sz="1400" dirty="0">
                <a:latin typeface="+mn-lt"/>
                <a:ea typeface="+mn-ea"/>
              </a:rPr>
              <a:t>B</a:t>
            </a:r>
            <a:r>
              <a:rPr lang="ja-JP" altLang="en-US" sz="1400" dirty="0">
                <a:latin typeface="+mn-lt"/>
                <a:ea typeface="+mn-ea"/>
              </a:rPr>
              <a:t>（住民主体による支援）</a:t>
            </a:r>
          </a:p>
        </p:txBody>
      </p:sp>
      <p:sp>
        <p:nvSpPr>
          <p:cNvPr id="48" name="テキスト ボックス 47"/>
          <p:cNvSpPr txBox="1"/>
          <p:nvPr/>
        </p:nvSpPr>
        <p:spPr>
          <a:xfrm>
            <a:off x="5394325" y="1570038"/>
            <a:ext cx="3595688" cy="215900"/>
          </a:xfrm>
          <a:prstGeom prst="rect">
            <a:avLst/>
          </a:prstGeom>
          <a:solidFill>
            <a:schemeClr val="accent5">
              <a:lumMod val="40000"/>
              <a:lumOff val="60000"/>
            </a:schemeClr>
          </a:solidFill>
          <a:ln>
            <a:solidFill>
              <a:schemeClr val="accent1"/>
            </a:solidFill>
          </a:ln>
        </p:spPr>
        <p:txBody>
          <a:bodyPr wrap="none" tIns="0" bIns="0">
            <a:spAutoFit/>
          </a:bodyPr>
          <a:lstStyle/>
          <a:p>
            <a:pPr eaLnBrk="1" fontAlgn="auto" hangingPunct="1">
              <a:spcBef>
                <a:spcPts val="0"/>
              </a:spcBef>
              <a:spcAft>
                <a:spcPts val="0"/>
              </a:spcAft>
              <a:defRPr/>
            </a:pPr>
            <a:r>
              <a:rPr lang="ja-JP" altLang="en-US" sz="1400" dirty="0">
                <a:latin typeface="+mn-lt"/>
                <a:ea typeface="+mn-ea"/>
              </a:rPr>
              <a:t>④訪問型サービス</a:t>
            </a:r>
            <a:r>
              <a:rPr lang="en-US" altLang="ja-JP" sz="1400" dirty="0">
                <a:latin typeface="+mn-lt"/>
                <a:ea typeface="+mn-ea"/>
              </a:rPr>
              <a:t>C</a:t>
            </a:r>
            <a:r>
              <a:rPr lang="ja-JP" altLang="en-US" sz="1400" dirty="0">
                <a:latin typeface="+mn-lt"/>
                <a:ea typeface="+mn-ea"/>
              </a:rPr>
              <a:t>（短期集中予防サービス）</a:t>
            </a:r>
          </a:p>
        </p:txBody>
      </p:sp>
      <p:sp>
        <p:nvSpPr>
          <p:cNvPr id="49" name="テキスト ボックス 48"/>
          <p:cNvSpPr txBox="1"/>
          <p:nvPr/>
        </p:nvSpPr>
        <p:spPr>
          <a:xfrm>
            <a:off x="5397500" y="1825625"/>
            <a:ext cx="3322638"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⑤訪問型サービス</a:t>
            </a:r>
            <a:r>
              <a:rPr lang="en-US" altLang="ja-JP" sz="1400" dirty="0">
                <a:latin typeface="+mn-lt"/>
                <a:ea typeface="+mn-ea"/>
              </a:rPr>
              <a:t>D</a:t>
            </a:r>
            <a:r>
              <a:rPr lang="ja-JP" altLang="en-US" sz="1400" dirty="0">
                <a:latin typeface="+mn-lt"/>
                <a:ea typeface="+mn-ea"/>
              </a:rPr>
              <a:t>（移動支援）</a:t>
            </a:r>
          </a:p>
        </p:txBody>
      </p:sp>
      <p:sp>
        <p:nvSpPr>
          <p:cNvPr id="66" name="テキスト ボックス 65"/>
          <p:cNvSpPr txBox="1"/>
          <p:nvPr/>
        </p:nvSpPr>
        <p:spPr>
          <a:xfrm>
            <a:off x="5399088" y="2219325"/>
            <a:ext cx="1082675" cy="214313"/>
          </a:xfrm>
          <a:prstGeom prst="rect">
            <a:avLst/>
          </a:prstGeom>
          <a:solidFill>
            <a:schemeClr val="accent5">
              <a:lumMod val="40000"/>
              <a:lumOff val="60000"/>
            </a:schemeClr>
          </a:solidFill>
          <a:ln>
            <a:solidFill>
              <a:schemeClr val="accent1"/>
            </a:solidFill>
          </a:ln>
        </p:spPr>
        <p:txBody>
          <a:bodyPr wrap="none" tIns="0" bIns="0">
            <a:spAutoFit/>
          </a:bodyPr>
          <a:lstStyle/>
          <a:p>
            <a:pPr eaLnBrk="1" fontAlgn="auto" hangingPunct="1">
              <a:spcBef>
                <a:spcPts val="0"/>
              </a:spcBef>
              <a:spcAft>
                <a:spcPts val="0"/>
              </a:spcAft>
              <a:defRPr/>
            </a:pPr>
            <a:r>
              <a:rPr lang="ja-JP" altLang="en-US" sz="1400" dirty="0">
                <a:latin typeface="+mn-lt"/>
                <a:ea typeface="+mn-ea"/>
              </a:rPr>
              <a:t>①通所介護</a:t>
            </a:r>
          </a:p>
        </p:txBody>
      </p:sp>
      <p:sp>
        <p:nvSpPr>
          <p:cNvPr id="74" name="テキスト ボックス 73"/>
          <p:cNvSpPr txBox="1"/>
          <p:nvPr/>
        </p:nvSpPr>
        <p:spPr>
          <a:xfrm>
            <a:off x="5395913" y="2535238"/>
            <a:ext cx="3733800" cy="4318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②通所型サービス</a:t>
            </a:r>
            <a:r>
              <a:rPr lang="en-US" altLang="ja-JP" sz="1400" dirty="0">
                <a:latin typeface="+mn-lt"/>
                <a:ea typeface="+mn-ea"/>
              </a:rPr>
              <a:t>A</a:t>
            </a:r>
            <a:r>
              <a:rPr lang="ja-JP" altLang="en-US" sz="1400" dirty="0">
                <a:latin typeface="+mn-lt"/>
                <a:ea typeface="+mn-ea"/>
              </a:rPr>
              <a:t>（緩和した基準によるサービス）</a:t>
            </a:r>
          </a:p>
        </p:txBody>
      </p:sp>
      <p:sp>
        <p:nvSpPr>
          <p:cNvPr id="75" name="テキスト ボックス 74"/>
          <p:cNvSpPr txBox="1"/>
          <p:nvPr/>
        </p:nvSpPr>
        <p:spPr>
          <a:xfrm>
            <a:off x="5400675" y="2809875"/>
            <a:ext cx="3322638" cy="430213"/>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③通所型サービス</a:t>
            </a:r>
            <a:r>
              <a:rPr lang="en-US" altLang="ja-JP" sz="1400" dirty="0">
                <a:latin typeface="+mn-lt"/>
                <a:ea typeface="+mn-ea"/>
              </a:rPr>
              <a:t>B</a:t>
            </a:r>
            <a:r>
              <a:rPr lang="ja-JP" altLang="en-US" sz="1400" dirty="0">
                <a:latin typeface="+mn-lt"/>
                <a:ea typeface="+mn-ea"/>
              </a:rPr>
              <a:t>（住民主体による支援）</a:t>
            </a:r>
          </a:p>
        </p:txBody>
      </p:sp>
      <p:sp>
        <p:nvSpPr>
          <p:cNvPr id="76" name="テキスト ボックス 75"/>
          <p:cNvSpPr txBox="1"/>
          <p:nvPr/>
        </p:nvSpPr>
        <p:spPr>
          <a:xfrm>
            <a:off x="5395913" y="3078163"/>
            <a:ext cx="3324225" cy="4318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④通所型サービス</a:t>
            </a:r>
            <a:r>
              <a:rPr lang="en-US" altLang="ja-JP" sz="1400" dirty="0">
                <a:latin typeface="+mn-lt"/>
                <a:ea typeface="+mn-ea"/>
              </a:rPr>
              <a:t>C</a:t>
            </a:r>
            <a:r>
              <a:rPr lang="ja-JP" altLang="en-US" sz="1400" dirty="0">
                <a:latin typeface="+mn-lt"/>
                <a:ea typeface="+mn-ea"/>
              </a:rPr>
              <a:t>（短期集中予防サービス）</a:t>
            </a:r>
          </a:p>
        </p:txBody>
      </p:sp>
      <p:sp>
        <p:nvSpPr>
          <p:cNvPr id="84" name="テキスト ボックス 83"/>
          <p:cNvSpPr txBox="1"/>
          <p:nvPr/>
        </p:nvSpPr>
        <p:spPr>
          <a:xfrm>
            <a:off x="5364163" y="3470275"/>
            <a:ext cx="3322637"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①栄養改善の目的とした配食</a:t>
            </a:r>
          </a:p>
        </p:txBody>
      </p:sp>
      <p:sp>
        <p:nvSpPr>
          <p:cNvPr id="85" name="テキスト ボックス 84"/>
          <p:cNvSpPr txBox="1"/>
          <p:nvPr/>
        </p:nvSpPr>
        <p:spPr>
          <a:xfrm>
            <a:off x="5364163" y="3744913"/>
            <a:ext cx="3322637"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②住民ボランティア等が行う見守り</a:t>
            </a:r>
          </a:p>
        </p:txBody>
      </p:sp>
      <p:sp>
        <p:nvSpPr>
          <p:cNvPr id="86" name="テキスト ボックス 85"/>
          <p:cNvSpPr txBox="1"/>
          <p:nvPr/>
        </p:nvSpPr>
        <p:spPr>
          <a:xfrm>
            <a:off x="5357813" y="4024313"/>
            <a:ext cx="3322637" cy="862012"/>
          </a:xfrm>
          <a:prstGeom prst="rect">
            <a:avLst/>
          </a:prstGeom>
          <a:solidFill>
            <a:schemeClr val="accent5">
              <a:lumMod val="40000"/>
              <a:lumOff val="60000"/>
            </a:schemeClr>
          </a:solidFill>
          <a:ln>
            <a:solidFill>
              <a:schemeClr val="accent1"/>
            </a:solidFill>
          </a:ln>
        </p:spPr>
        <p:txBody>
          <a:bodyPr tIns="0" bIns="0">
            <a:spAutoFit/>
          </a:bodyPr>
          <a:lstStyle/>
          <a:p>
            <a:pPr marL="174625" indent="-174625" algn="just" eaLnBrk="1" fontAlgn="auto" hangingPunct="1">
              <a:spcBef>
                <a:spcPts val="0"/>
              </a:spcBef>
              <a:spcAft>
                <a:spcPts val="0"/>
              </a:spcAft>
              <a:defRPr/>
            </a:pPr>
            <a:r>
              <a:rPr lang="ja-JP" altLang="en-US" sz="1400" dirty="0">
                <a:latin typeface="+mn-lt"/>
                <a:ea typeface="+mn-ea"/>
              </a:rPr>
              <a:t>③訪問型サービス、通所型サービスに準じる自立支援に資する生活支援（訪問型サービス・通所型サービスの一体的提供等）</a:t>
            </a:r>
          </a:p>
        </p:txBody>
      </p:sp>
      <p:sp>
        <p:nvSpPr>
          <p:cNvPr id="60" name="テキスト ボックス 59"/>
          <p:cNvSpPr txBox="1"/>
          <p:nvPr/>
        </p:nvSpPr>
        <p:spPr>
          <a:xfrm>
            <a:off x="5316538" y="4818063"/>
            <a:ext cx="3790950" cy="415925"/>
          </a:xfrm>
          <a:prstGeom prst="rect">
            <a:avLst/>
          </a:prstGeom>
          <a:noFill/>
        </p:spPr>
        <p:txBody>
          <a:bodyPr>
            <a:spAutoFit/>
          </a:bodyPr>
          <a:lstStyle/>
          <a:p>
            <a:pPr eaLnBrk="1" fontAlgn="auto" hangingPunct="1">
              <a:spcBef>
                <a:spcPts val="0"/>
              </a:spcBef>
              <a:spcAft>
                <a:spcPts val="0"/>
              </a:spcAft>
              <a:defRPr/>
            </a:pPr>
            <a:r>
              <a:rPr lang="en-US" altLang="ja-JP" sz="1050" dirty="0">
                <a:solidFill>
                  <a:srgbClr val="FF0000"/>
                </a:solidFill>
                <a:latin typeface="ＭＳ Ｐ明朝" panose="02020600040205080304" pitchFamily="18" charset="-128"/>
                <a:ea typeface="ＭＳ Ｐ明朝" panose="02020600040205080304" pitchFamily="18" charset="-128"/>
              </a:rPr>
              <a:t>※</a:t>
            </a:r>
            <a:r>
              <a:rPr lang="ja-JP" altLang="en-US" sz="1050" dirty="0">
                <a:solidFill>
                  <a:srgbClr val="FF0000"/>
                </a:solidFill>
                <a:latin typeface="ＭＳ Ｐ明朝" panose="02020600040205080304" pitchFamily="18" charset="-128"/>
                <a:ea typeface="ＭＳ Ｐ明朝" panose="02020600040205080304" pitchFamily="18" charset="-128"/>
              </a:rPr>
              <a:t>　上記はサービスの典型例として示しているもの。市町村はこの例を踏まえて、地域の実情に応じた、サービス内容を検討する。</a:t>
            </a:r>
          </a:p>
        </p:txBody>
      </p:sp>
      <p:sp>
        <p:nvSpPr>
          <p:cNvPr id="62" name="円/楕円 61"/>
          <p:cNvSpPr/>
          <p:nvPr/>
        </p:nvSpPr>
        <p:spPr>
          <a:xfrm>
            <a:off x="5372100" y="2124075"/>
            <a:ext cx="1360488" cy="431800"/>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0" name="円/楕円 69"/>
          <p:cNvSpPr/>
          <p:nvPr/>
        </p:nvSpPr>
        <p:spPr>
          <a:xfrm>
            <a:off x="5211763" y="609600"/>
            <a:ext cx="1520825" cy="431800"/>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3" name="正方形/長方形 62"/>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smtClean="0">
                <a:solidFill>
                  <a:srgbClr val="FF0000"/>
                </a:solidFill>
              </a:rPr>
              <a:t>経済財政運営の基本方針を示す「骨太の方針」</a:t>
            </a:r>
            <a:r>
              <a:rPr lang="en-US" altLang="ja-JP" dirty="0" smtClean="0">
                <a:solidFill>
                  <a:srgbClr val="FF0000"/>
                </a:solidFill>
              </a:rPr>
              <a:t> </a:t>
            </a:r>
            <a:r>
              <a:rPr lang="ja-JP" altLang="en-US" dirty="0" smtClean="0">
                <a:solidFill>
                  <a:srgbClr val="FF0000"/>
                </a:solidFill>
              </a:rPr>
              <a:t>６月３０日閣議決定</a:t>
            </a:r>
            <a:endParaRPr kumimoji="1" lang="ja-JP" altLang="en-US" dirty="0">
              <a:solidFill>
                <a:srgbClr val="FF0000"/>
              </a:solidFill>
            </a:endParaRPr>
          </a:p>
        </p:txBody>
      </p:sp>
      <p:sp>
        <p:nvSpPr>
          <p:cNvPr id="3" name="コンテンツ プレースホルダ 2"/>
          <p:cNvSpPr>
            <a:spLocks noGrp="1"/>
          </p:cNvSpPr>
          <p:nvPr>
            <p:ph idx="1"/>
          </p:nvPr>
        </p:nvSpPr>
        <p:spPr>
          <a:xfrm>
            <a:off x="251520" y="1700808"/>
            <a:ext cx="8373616" cy="4886003"/>
          </a:xfrm>
          <a:solidFill>
            <a:srgbClr val="FFFF00"/>
          </a:solidFill>
        </p:spPr>
        <p:txBody>
          <a:bodyPr>
            <a:normAutofit/>
          </a:bodyPr>
          <a:lstStyle/>
          <a:p>
            <a:pPr>
              <a:buNone/>
            </a:pPr>
            <a:r>
              <a:rPr lang="ja-JP" altLang="en-US" dirty="0" smtClean="0"/>
              <a:t>　　　２０２０年度に「財政健全化」目標を達成するための「経済・財政再生計画」</a:t>
            </a:r>
            <a:endParaRPr lang="en-US" altLang="ja-JP" dirty="0" smtClean="0"/>
          </a:p>
          <a:p>
            <a:pPr>
              <a:buNone/>
            </a:pPr>
            <a:r>
              <a:rPr lang="ja-JP" altLang="en-US" dirty="0" smtClean="0"/>
              <a:t>　　２０１６～２０１８年度を「集中改革期間」</a:t>
            </a:r>
            <a:endParaRPr lang="en-US" altLang="ja-JP" dirty="0" smtClean="0"/>
          </a:p>
          <a:p>
            <a:pPr>
              <a:buNone/>
            </a:pPr>
            <a:r>
              <a:rPr lang="ja-JP" altLang="en-US" dirty="0" smtClean="0"/>
              <a:t>　　３年間で社会保障費の自然増を１兆５千億円に抑える</a:t>
            </a:r>
            <a:endParaRPr lang="en-US" altLang="ja-JP" dirty="0" smtClean="0"/>
          </a:p>
          <a:p>
            <a:pPr>
              <a:buNone/>
            </a:pPr>
            <a:r>
              <a:rPr lang="ja-JP" altLang="en-US" dirty="0" smtClean="0"/>
              <a:t>　　３年間で９千億～１兆５千億円、１年当たり３千億～５千億円も削る　「目安」</a:t>
            </a:r>
          </a:p>
          <a:p>
            <a:endParaRPr kumimoji="1" lang="ja-JP" altLang="en-US" dirty="0"/>
          </a:p>
        </p:txBody>
      </p:sp>
    </p:spTree>
    <p:extLst>
      <p:ext uri="{BB962C8B-B14F-4D97-AF65-F5344CB8AC3E}">
        <p14:creationId xmlns:p14="http://schemas.microsoft.com/office/powerpoint/2010/main" val="17502642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骨太の方針２０１５では</a:t>
            </a:r>
            <a:endParaRPr kumimoji="1" lang="ja-JP" altLang="en-US" u="sng" dirty="0"/>
          </a:p>
        </p:txBody>
      </p:sp>
      <p:sp>
        <p:nvSpPr>
          <p:cNvPr id="3" name="コンテンツ プレースホルダ 2"/>
          <p:cNvSpPr>
            <a:spLocks noGrp="1"/>
          </p:cNvSpPr>
          <p:nvPr>
            <p:ph idx="1"/>
          </p:nvPr>
        </p:nvSpPr>
        <p:spPr/>
        <p:txBody>
          <a:bodyPr>
            <a:normAutofit lnSpcReduction="10000"/>
          </a:bodyPr>
          <a:lstStyle/>
          <a:p>
            <a:pPr>
              <a:buNone/>
            </a:pPr>
            <a:r>
              <a:rPr lang="ja-JP" altLang="en-US" dirty="0" smtClean="0"/>
              <a:t>　　次期介護保険制度改革に向けて、高齢者の有する能力に応じ自立した生活を目指すという制度の趣旨や制度改正の施行状況を踏まえつつ、</a:t>
            </a:r>
            <a:r>
              <a:rPr lang="ja-JP" altLang="en-US" sz="4000" u="sng" dirty="0" smtClean="0">
                <a:solidFill>
                  <a:srgbClr val="FF0000"/>
                </a:solidFill>
              </a:rPr>
              <a:t>軽度者</a:t>
            </a:r>
            <a:r>
              <a:rPr lang="ja-JP" altLang="en-US" sz="4000" dirty="0" smtClean="0">
                <a:solidFill>
                  <a:srgbClr val="FF0000"/>
                </a:solidFill>
              </a:rPr>
              <a:t>に対する生活援助サービス・福祉用具貸与等やその他の給付について、</a:t>
            </a:r>
            <a:r>
              <a:rPr lang="ja-JP" altLang="en-US" sz="4000" u="sng" dirty="0" smtClean="0">
                <a:solidFill>
                  <a:srgbClr val="FF0000"/>
                </a:solidFill>
              </a:rPr>
              <a:t>給付の見直し</a:t>
            </a:r>
            <a:r>
              <a:rPr lang="ja-JP" altLang="en-US" sz="4000" dirty="0" smtClean="0">
                <a:solidFill>
                  <a:srgbClr val="FF0000"/>
                </a:solidFill>
              </a:rPr>
              <a:t>や</a:t>
            </a:r>
            <a:r>
              <a:rPr lang="ja-JP" altLang="en-US" sz="4000" u="sng" dirty="0" smtClean="0">
                <a:solidFill>
                  <a:srgbClr val="FF0000"/>
                </a:solidFill>
              </a:rPr>
              <a:t>地域支援事業への移行</a:t>
            </a:r>
            <a:r>
              <a:rPr lang="ja-JP" altLang="en-US" sz="4000" dirty="0" smtClean="0">
                <a:solidFill>
                  <a:srgbClr val="FF0000"/>
                </a:solidFill>
              </a:rPr>
              <a:t>を含め検討を行う</a:t>
            </a:r>
            <a:endParaRPr kumimoji="1" lang="ja-JP" altLang="en-US" dirty="0">
              <a:solidFill>
                <a:srgbClr val="FF0000"/>
              </a:solidFill>
            </a:endParaRPr>
          </a:p>
        </p:txBody>
      </p:sp>
    </p:spTree>
    <p:extLst>
      <p:ext uri="{BB962C8B-B14F-4D97-AF65-F5344CB8AC3E}">
        <p14:creationId xmlns:p14="http://schemas.microsoft.com/office/powerpoint/2010/main" val="15938208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259632" y="1412776"/>
            <a:ext cx="7128792" cy="5445224"/>
          </a:xfrm>
          <a:prstGeom prst="rect">
            <a:avLst/>
          </a:prstGeom>
          <a:noFill/>
          <a:ln w="9525">
            <a:noFill/>
            <a:miter lim="800000"/>
            <a:headEnd/>
            <a:tailEnd/>
          </a:ln>
        </p:spPr>
      </p:pic>
      <p:sp>
        <p:nvSpPr>
          <p:cNvPr id="5" name="円/楕円 4"/>
          <p:cNvSpPr/>
          <p:nvPr/>
        </p:nvSpPr>
        <p:spPr>
          <a:xfrm>
            <a:off x="4355976" y="2204864"/>
            <a:ext cx="3816424"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a:solidFill>
            <a:srgbClr val="FFFF00"/>
          </a:solidFill>
        </p:spPr>
        <p:txBody>
          <a:bodyPr>
            <a:noAutofit/>
          </a:bodyPr>
          <a:lstStyle/>
          <a:p>
            <a:r>
              <a:rPr lang="ja-JP" altLang="en-US" sz="3600" b="1" dirty="0">
                <a:solidFill>
                  <a:srgbClr val="FF0000"/>
                </a:solidFill>
                <a:latin typeface="HGPｺﾞｼｯｸM" panose="020B0600000000000000" pitchFamily="50" charset="-128"/>
                <a:ea typeface="HGPｺﾞｼｯｸM" panose="020B0600000000000000" pitchFamily="50" charset="-128"/>
              </a:rPr>
              <a:t>次</a:t>
            </a:r>
            <a:r>
              <a:rPr lang="ja-JP" altLang="en-US" sz="3600" b="1" dirty="0" smtClean="0">
                <a:solidFill>
                  <a:srgbClr val="FF0000"/>
                </a:solidFill>
                <a:latin typeface="HGPｺﾞｼｯｸM" panose="020B0600000000000000" pitchFamily="50" charset="-128"/>
                <a:ea typeface="HGPｺﾞｼｯｸM" panose="020B0600000000000000" pitchFamily="50" charset="-128"/>
              </a:rPr>
              <a:t>のターゲットは軽度者（要介護１，２）</a:t>
            </a:r>
            <a:endParaRPr kumimoji="1" lang="ja-JP" altLang="en-US" sz="3600"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869506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a:solidFill>
            <a:srgbClr val="FFFF00"/>
          </a:solidFill>
        </p:spPr>
        <p:txBody>
          <a:bodyPr>
            <a:normAutofit fontScale="90000"/>
          </a:bodyPr>
          <a:lstStyle/>
          <a:p>
            <a:r>
              <a:rPr lang="ja-JP" altLang="en-US" b="1" dirty="0" smtClean="0">
                <a:solidFill>
                  <a:srgbClr val="FF0000"/>
                </a:solidFill>
                <a:latin typeface="HGPｺﾞｼｯｸM" panose="020B0600000000000000" pitchFamily="50" charset="-128"/>
                <a:ea typeface="HGPｺﾞｼｯｸM" panose="020B0600000000000000" pitchFamily="50" charset="-128"/>
              </a:rPr>
              <a:t>生活援助と福祉用具は自己負担</a:t>
            </a:r>
            <a:r>
              <a:rPr lang="en-US" altLang="ja-JP" b="1" dirty="0" smtClean="0">
                <a:solidFill>
                  <a:srgbClr val="FF0000"/>
                </a:solidFill>
                <a:latin typeface="HGPｺﾞｼｯｸM" panose="020B0600000000000000" pitchFamily="50" charset="-128"/>
                <a:ea typeface="HGPｺﾞｼｯｸM" panose="020B0600000000000000" pitchFamily="50" charset="-128"/>
              </a:rPr>
              <a:t/>
            </a:r>
            <a:br>
              <a:rPr lang="en-US" altLang="ja-JP" b="1" dirty="0" smtClean="0">
                <a:solidFill>
                  <a:srgbClr val="FF0000"/>
                </a:solidFill>
                <a:latin typeface="HGPｺﾞｼｯｸM" panose="020B0600000000000000" pitchFamily="50" charset="-128"/>
                <a:ea typeface="HGPｺﾞｼｯｸM" panose="020B0600000000000000" pitchFamily="50" charset="-128"/>
              </a:rPr>
            </a:br>
            <a:r>
              <a:rPr lang="ja-JP" altLang="en-US" sz="3200" b="1" dirty="0">
                <a:solidFill>
                  <a:srgbClr val="FF0000"/>
                </a:solidFill>
                <a:latin typeface="HGPｺﾞｼｯｸM" panose="020B0600000000000000" pitchFamily="50" charset="-128"/>
                <a:ea typeface="HGPｺﾞｼｯｸM" panose="020B0600000000000000" pitchFamily="50" charset="-128"/>
              </a:rPr>
              <a:t>保険</a:t>
            </a:r>
            <a:r>
              <a:rPr lang="ja-JP" altLang="en-US" sz="3200" b="1" dirty="0" smtClean="0">
                <a:solidFill>
                  <a:srgbClr val="FF0000"/>
                </a:solidFill>
                <a:latin typeface="HGPｺﾞｼｯｸM" panose="020B0600000000000000" pitchFamily="50" charset="-128"/>
                <a:ea typeface="HGPｺﾞｼｯｸM" panose="020B0600000000000000" pitchFamily="50" charset="-128"/>
              </a:rPr>
              <a:t>からも事業からも外す</a:t>
            </a:r>
            <a:endParaRPr kumimoji="1" lang="ja-JP" altLang="en-US" sz="3200" dirty="0">
              <a:solidFill>
                <a:srgbClr val="FF0000"/>
              </a:solidFill>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3600" dirty="0" smtClean="0"/>
              <a:t>・</a:t>
            </a:r>
            <a:r>
              <a:rPr lang="ja-JP" altLang="en-US" sz="3600" dirty="0">
                <a:solidFill>
                  <a:srgbClr val="FF0000"/>
                </a:solidFill>
              </a:rPr>
              <a:t>軽度者に対する生活援助</a:t>
            </a:r>
            <a:r>
              <a:rPr lang="ja-JP" altLang="en-US" sz="3600" dirty="0"/>
              <a:t>の</a:t>
            </a:r>
            <a:r>
              <a:rPr lang="ja-JP" altLang="en-US" sz="3600" u="sng" dirty="0"/>
              <a:t>原則自己負担（一部補助）化</a:t>
            </a:r>
            <a:r>
              <a:rPr lang="ja-JP" altLang="en-US" sz="3600" dirty="0"/>
              <a:t> </a:t>
            </a:r>
          </a:p>
          <a:p>
            <a:pPr marL="0" indent="0">
              <a:buNone/>
            </a:pPr>
            <a:r>
              <a:rPr lang="ja-JP" altLang="en-US" sz="3600" dirty="0"/>
              <a:t>・</a:t>
            </a:r>
            <a:r>
              <a:rPr lang="ja-JP" altLang="en-US" sz="3600" dirty="0">
                <a:solidFill>
                  <a:srgbClr val="FF0000"/>
                </a:solidFill>
              </a:rPr>
              <a:t>福祉用具貸与・住宅改修</a:t>
            </a:r>
            <a:r>
              <a:rPr lang="ja-JP" altLang="en-US" sz="3600" dirty="0"/>
              <a:t>に係る価格及びスペックの見直し、</a:t>
            </a:r>
            <a:r>
              <a:rPr lang="ja-JP" altLang="en-US" sz="3600" u="sng" dirty="0"/>
              <a:t>原則自己負担（一部補助）化 </a:t>
            </a:r>
          </a:p>
          <a:p>
            <a:pPr marL="0" indent="0">
              <a:buNone/>
            </a:pPr>
            <a:r>
              <a:rPr lang="ja-JP" altLang="en-US" sz="3600" dirty="0"/>
              <a:t>・</a:t>
            </a:r>
            <a:r>
              <a:rPr lang="ja-JP" altLang="en-US" sz="3600" dirty="0">
                <a:solidFill>
                  <a:srgbClr val="FF0000"/>
                </a:solidFill>
              </a:rPr>
              <a:t>要介護１・２への通所介護サービス等</a:t>
            </a:r>
            <a:r>
              <a:rPr lang="ja-JP" altLang="en-US" sz="3600" dirty="0"/>
              <a:t>について、自治体の予算の範囲内で実施する仕組み</a:t>
            </a:r>
            <a:r>
              <a:rPr lang="ja-JP" altLang="en-US" sz="3600" u="sng" dirty="0">
                <a:solidFill>
                  <a:srgbClr val="FF0000"/>
                </a:solidFill>
              </a:rPr>
              <a:t>（地域支援事業）へ移行 </a:t>
            </a:r>
            <a:r>
              <a:rPr lang="ja-JP" altLang="en-US" dirty="0"/>
              <a:t>	</a:t>
            </a:r>
          </a:p>
        </p:txBody>
      </p:sp>
      <p:sp>
        <p:nvSpPr>
          <p:cNvPr id="4"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361024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3304" y="1902149"/>
            <a:ext cx="8397391" cy="4955851"/>
          </a:xfrm>
        </p:spPr>
        <p:txBody>
          <a:bodyPr>
            <a:normAutofit fontScale="92500" lnSpcReduction="10000"/>
          </a:bodyPr>
          <a:lstStyle/>
          <a:p>
            <a:pPr marL="0" indent="0">
              <a:buNone/>
            </a:pPr>
            <a:r>
              <a:rPr lang="ja-JP" altLang="en-US" sz="4400" dirty="0" smtClean="0"/>
              <a:t>生活</a:t>
            </a:r>
            <a:r>
              <a:rPr lang="ja-JP" altLang="en-US" sz="4400" dirty="0"/>
              <a:t>援助及び福祉用具貸与、住宅改修に係る原則自己負担（一部補助）については、速やかに関係審議会等において制度の実現・具体化に向けた検討を開始し、</a:t>
            </a:r>
            <a:r>
              <a:rPr lang="en-US" altLang="ja-JP" sz="4800" u="sng" dirty="0">
                <a:solidFill>
                  <a:srgbClr val="FF0000"/>
                </a:solidFill>
              </a:rPr>
              <a:t>28</a:t>
            </a:r>
            <a:r>
              <a:rPr lang="ja-JP" altLang="en-US" sz="4400" u="sng" dirty="0">
                <a:solidFill>
                  <a:srgbClr val="FF0000"/>
                </a:solidFill>
              </a:rPr>
              <a:t>年末</a:t>
            </a:r>
            <a:r>
              <a:rPr lang="ja-JP" altLang="en-US" sz="4400" dirty="0">
                <a:solidFill>
                  <a:srgbClr val="FF0000"/>
                </a:solidFill>
              </a:rPr>
              <a:t>までのできる限り早い時期に結論を得て、その結果を踏まえ、</a:t>
            </a:r>
            <a:r>
              <a:rPr lang="ja-JP" altLang="en-US" sz="4400" u="sng" dirty="0">
                <a:solidFill>
                  <a:srgbClr val="FF0000"/>
                </a:solidFill>
              </a:rPr>
              <a:t>遅くとも</a:t>
            </a:r>
            <a:r>
              <a:rPr lang="en-US" altLang="ja-JP" sz="4400" u="sng" dirty="0">
                <a:solidFill>
                  <a:srgbClr val="FF0000"/>
                </a:solidFill>
              </a:rPr>
              <a:t>29</a:t>
            </a:r>
            <a:r>
              <a:rPr lang="ja-JP" altLang="en-US" sz="4400" u="sng" dirty="0">
                <a:solidFill>
                  <a:srgbClr val="FF0000"/>
                </a:solidFill>
              </a:rPr>
              <a:t>年通常国会</a:t>
            </a:r>
            <a:r>
              <a:rPr lang="ja-JP" altLang="en-US" sz="4400" dirty="0">
                <a:solidFill>
                  <a:srgbClr val="FF0000"/>
                </a:solidFill>
              </a:rPr>
              <a:t>に所要の法案を提出</a:t>
            </a:r>
            <a:r>
              <a:rPr lang="ja-JP" altLang="en-US" sz="4400" dirty="0"/>
              <a:t> </a:t>
            </a:r>
            <a:r>
              <a:rPr lang="ja-JP" altLang="en-US" dirty="0"/>
              <a:t>	</a:t>
            </a:r>
          </a:p>
          <a:p>
            <a:endParaRPr kumimoji="1" lang="ja-JP" altLang="en-US" dirty="0"/>
          </a:p>
        </p:txBody>
      </p:sp>
      <p:sp>
        <p:nvSpPr>
          <p:cNvPr id="4" name="タイトル 1"/>
          <p:cNvSpPr>
            <a:spLocks noGrp="1"/>
          </p:cNvSpPr>
          <p:nvPr>
            <p:ph type="title"/>
          </p:nvPr>
        </p:nvSpPr>
        <p:spPr>
          <a:xfrm>
            <a:off x="457199" y="274637"/>
            <a:ext cx="8313495" cy="1627511"/>
          </a:xfrm>
          <a:solidFill>
            <a:srgbClr val="FFFF00"/>
          </a:solidFill>
        </p:spPr>
        <p:txBody>
          <a:bodyPr>
            <a:noAutofit/>
          </a:bodyPr>
          <a:lstStyle/>
          <a:p>
            <a:r>
              <a:rPr lang="ja-JP" altLang="en-US" sz="5400" dirty="0">
                <a:solidFill>
                  <a:srgbClr val="FF0000"/>
                </a:solidFill>
                <a:latin typeface="HGPｺﾞｼｯｸM" panose="020B0600000000000000" pitchFamily="50" charset="-128"/>
                <a:ea typeface="HGPｺﾞｼｯｸM" panose="020B0600000000000000" pitchFamily="50" charset="-128"/>
              </a:rPr>
              <a:t>今</a:t>
            </a:r>
            <a:r>
              <a:rPr kumimoji="1" lang="ja-JP" altLang="en-US" sz="5400" dirty="0" smtClean="0">
                <a:solidFill>
                  <a:srgbClr val="FF0000"/>
                </a:solidFill>
                <a:latin typeface="HGPｺﾞｼｯｸM" panose="020B0600000000000000" pitchFamily="50" charset="-128"/>
                <a:ea typeface="HGPｺﾞｼｯｸM" panose="020B0600000000000000" pitchFamily="50" charset="-128"/>
              </a:rPr>
              <a:t>年末までに結論、</a:t>
            </a:r>
            <a:r>
              <a:rPr kumimoji="1" lang="en-US" altLang="ja-JP" sz="5400" dirty="0" smtClean="0">
                <a:solidFill>
                  <a:srgbClr val="FF0000"/>
                </a:solidFill>
                <a:latin typeface="HGPｺﾞｼｯｸM" panose="020B0600000000000000" pitchFamily="50" charset="-128"/>
                <a:ea typeface="HGPｺﾞｼｯｸM" panose="020B0600000000000000" pitchFamily="50" charset="-128"/>
              </a:rPr>
              <a:t/>
            </a:r>
            <a:br>
              <a:rPr kumimoji="1" lang="en-US" altLang="ja-JP" sz="5400" dirty="0" smtClean="0">
                <a:solidFill>
                  <a:srgbClr val="FF0000"/>
                </a:solidFill>
                <a:latin typeface="HGPｺﾞｼｯｸM" panose="020B0600000000000000" pitchFamily="50" charset="-128"/>
                <a:ea typeface="HGPｺﾞｼｯｸM" panose="020B0600000000000000" pitchFamily="50" charset="-128"/>
              </a:rPr>
            </a:br>
            <a:r>
              <a:rPr lang="ja-JP" altLang="en-US" sz="5400" dirty="0" smtClean="0">
                <a:solidFill>
                  <a:srgbClr val="FF0000"/>
                </a:solidFill>
                <a:latin typeface="HGPｺﾞｼｯｸM" panose="020B0600000000000000" pitchFamily="50" charset="-128"/>
                <a:ea typeface="HGPｺﾞｼｯｸM" panose="020B0600000000000000" pitchFamily="50" charset="-128"/>
              </a:rPr>
              <a:t>来年</a:t>
            </a:r>
            <a:r>
              <a:rPr kumimoji="1" lang="ja-JP" altLang="en-US" sz="5400" dirty="0" smtClean="0">
                <a:solidFill>
                  <a:srgbClr val="FF0000"/>
                </a:solidFill>
                <a:latin typeface="HGPｺﾞｼｯｸM" panose="020B0600000000000000" pitchFamily="50" charset="-128"/>
                <a:ea typeface="HGPｺﾞｼｯｸM" panose="020B0600000000000000" pitchFamily="50" charset="-128"/>
              </a:rPr>
              <a:t>通常国会へ法案提出</a:t>
            </a:r>
            <a:endParaRPr kumimoji="1" lang="ja-JP" altLang="en-US" sz="5400" dirty="0">
              <a:solidFill>
                <a:srgbClr val="FF0000"/>
              </a:solidFill>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85228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634082"/>
          </a:xfrm>
        </p:spPr>
        <p:txBody>
          <a:bodyPr>
            <a:normAutofit fontScale="90000"/>
          </a:bodyPr>
          <a:lstStyle/>
          <a:p>
            <a:r>
              <a:rPr lang="ja-JP" altLang="en-US" u="sng" dirty="0" smtClean="0"/>
              <a:t>骨太の方針２０１５（閣議決定）では</a:t>
            </a:r>
            <a:endParaRPr kumimoji="1" lang="ja-JP" altLang="en-US" dirty="0"/>
          </a:p>
        </p:txBody>
      </p:sp>
      <p:sp>
        <p:nvSpPr>
          <p:cNvPr id="3" name="コンテンツ プレースホルダ 2"/>
          <p:cNvSpPr>
            <a:spLocks noGrp="1"/>
          </p:cNvSpPr>
          <p:nvPr>
            <p:ph idx="1"/>
          </p:nvPr>
        </p:nvSpPr>
        <p:spPr>
          <a:xfrm>
            <a:off x="179512" y="1196752"/>
            <a:ext cx="8640960" cy="5400600"/>
          </a:xfrm>
        </p:spPr>
        <p:txBody>
          <a:bodyPr>
            <a:normAutofit/>
          </a:bodyPr>
          <a:lstStyle/>
          <a:p>
            <a:pPr>
              <a:buNone/>
            </a:pPr>
            <a:r>
              <a:rPr lang="ja-JP" altLang="en-US" dirty="0" smtClean="0"/>
              <a:t>　</a:t>
            </a:r>
            <a:r>
              <a:rPr lang="ja-JP" altLang="en-US" sz="3600" dirty="0" smtClean="0"/>
              <a:t>　介護保険における高額介護サービス費制度や</a:t>
            </a:r>
            <a:r>
              <a:rPr lang="ja-JP" altLang="en-US" sz="3600" u="sng" dirty="0" smtClean="0">
                <a:solidFill>
                  <a:srgbClr val="FF0000"/>
                </a:solidFill>
              </a:rPr>
              <a:t>利用者負担の在り方等</a:t>
            </a:r>
            <a:r>
              <a:rPr lang="ja-JP" altLang="en-US" sz="3600" dirty="0" smtClean="0">
                <a:solidFill>
                  <a:srgbClr val="FF0000"/>
                </a:solidFill>
              </a:rPr>
              <a:t>について、制度改正の施行状況も踏まえつつ、検討を行う</a:t>
            </a:r>
            <a:r>
              <a:rPr lang="ja-JP" altLang="en-US" sz="3600" dirty="0" smtClean="0"/>
              <a:t>。</a:t>
            </a:r>
          </a:p>
          <a:p>
            <a:pPr>
              <a:buNone/>
            </a:pPr>
            <a:r>
              <a:rPr lang="ja-JP" altLang="en-US" sz="3600" dirty="0" smtClean="0"/>
              <a:t>　　あわせて、医療保険、介護保険ともに、</a:t>
            </a:r>
            <a:r>
              <a:rPr lang="ja-JP" altLang="en-US" sz="3600" dirty="0" smtClean="0">
                <a:solidFill>
                  <a:srgbClr val="FF0000"/>
                </a:solidFill>
              </a:rPr>
              <a:t>マイナンバーを活用すること等により、</a:t>
            </a:r>
            <a:r>
              <a:rPr lang="ja-JP" altLang="en-US" sz="3600" u="sng" dirty="0" smtClean="0">
                <a:solidFill>
                  <a:srgbClr val="FF0000"/>
                </a:solidFill>
              </a:rPr>
              <a:t>金融資産等の保有状況を考慮に入れた負担</a:t>
            </a:r>
            <a:r>
              <a:rPr lang="ja-JP" altLang="en-US" sz="3600" dirty="0" smtClean="0">
                <a:solidFill>
                  <a:srgbClr val="FF0000"/>
                </a:solidFill>
              </a:rPr>
              <a:t>を求める仕組みについて、実施上の課題を整理しつつ、検討</a:t>
            </a:r>
            <a:r>
              <a:rPr lang="ja-JP" altLang="en-US" sz="3600" dirty="0" smtClean="0"/>
              <a:t>する</a:t>
            </a:r>
            <a:endParaRPr kumimoji="1" lang="ja-JP" altLang="en-US" sz="3600" dirty="0"/>
          </a:p>
        </p:txBody>
      </p:sp>
    </p:spTree>
    <p:extLst>
      <p:ext uri="{BB962C8B-B14F-4D97-AF65-F5344CB8AC3E}">
        <p14:creationId xmlns:p14="http://schemas.microsoft.com/office/powerpoint/2010/main" val="537619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9409" y="2204864"/>
            <a:ext cx="8363272" cy="4997152"/>
          </a:xfrm>
        </p:spPr>
        <p:txBody>
          <a:bodyPr>
            <a:normAutofit fontScale="92500" lnSpcReduction="20000"/>
          </a:bodyPr>
          <a:lstStyle/>
          <a:p>
            <a:pPr marL="0" indent="0">
              <a:buNone/>
            </a:pPr>
            <a:r>
              <a:rPr lang="ja-JP" altLang="en-US" sz="3500" dirty="0" smtClean="0"/>
              <a:t>・</a:t>
            </a:r>
            <a:r>
              <a:rPr lang="ja-JP" altLang="en-US" sz="3500" dirty="0"/>
              <a:t>２割負担の対象者の見直し：医療制度との均衡を踏まえて、</a:t>
            </a:r>
            <a:r>
              <a:rPr lang="en-US" altLang="ja-JP" sz="4300" dirty="0">
                <a:solidFill>
                  <a:srgbClr val="FF0000"/>
                </a:solidFill>
              </a:rPr>
              <a:t>65</a:t>
            </a:r>
            <a:r>
              <a:rPr lang="ja-JP" altLang="en-US" sz="4300" dirty="0">
                <a:solidFill>
                  <a:srgbClr val="FF0000"/>
                </a:solidFill>
              </a:rPr>
              <a:t>～</a:t>
            </a:r>
            <a:r>
              <a:rPr lang="en-US" altLang="ja-JP" sz="4300" dirty="0">
                <a:solidFill>
                  <a:srgbClr val="FF0000"/>
                </a:solidFill>
              </a:rPr>
              <a:t>74</a:t>
            </a:r>
            <a:r>
              <a:rPr lang="ja-JP" altLang="en-US" sz="4300" dirty="0">
                <a:solidFill>
                  <a:srgbClr val="FF0000"/>
                </a:solidFill>
              </a:rPr>
              <a:t>歳について原則２割</a:t>
            </a:r>
            <a:r>
              <a:rPr lang="ja-JP" altLang="en-US" sz="3500" dirty="0"/>
              <a:t>に見直し </a:t>
            </a:r>
            <a:endParaRPr lang="en-US" altLang="ja-JP" sz="3500" dirty="0" smtClean="0"/>
          </a:p>
          <a:p>
            <a:pPr marL="0" indent="0">
              <a:buNone/>
            </a:pPr>
            <a:endParaRPr lang="ja-JP" altLang="en-US" dirty="0"/>
          </a:p>
          <a:p>
            <a:r>
              <a:rPr lang="ja-JP" altLang="en-US" sz="3900" dirty="0" smtClean="0"/>
              <a:t>速やか</a:t>
            </a:r>
            <a:r>
              <a:rPr lang="ja-JP" altLang="en-US" sz="3900" dirty="0"/>
              <a:t>に関係審議会等において制度の実現・具体化に向けた検討を開始し、</a:t>
            </a:r>
            <a:r>
              <a:rPr lang="en-US" altLang="ja-JP" sz="3900" dirty="0"/>
              <a:t>28</a:t>
            </a:r>
            <a:r>
              <a:rPr lang="ja-JP" altLang="en-US" sz="3900" dirty="0"/>
              <a:t>年末までのできる限り早い時期に結論を得て、その結果を踏まえ、</a:t>
            </a:r>
            <a:r>
              <a:rPr lang="ja-JP" altLang="en-US" sz="3900" dirty="0">
                <a:solidFill>
                  <a:srgbClr val="FF0000"/>
                </a:solidFill>
              </a:rPr>
              <a:t>遅くとも</a:t>
            </a:r>
            <a:r>
              <a:rPr lang="en-US" altLang="ja-JP" sz="3900" u="sng" dirty="0">
                <a:solidFill>
                  <a:srgbClr val="FF0000"/>
                </a:solidFill>
              </a:rPr>
              <a:t>29</a:t>
            </a:r>
            <a:r>
              <a:rPr lang="ja-JP" altLang="en-US" sz="3900" u="sng" dirty="0">
                <a:solidFill>
                  <a:srgbClr val="FF0000"/>
                </a:solidFill>
              </a:rPr>
              <a:t>年通常国会</a:t>
            </a:r>
            <a:r>
              <a:rPr lang="ja-JP" altLang="en-US" sz="3900" dirty="0">
                <a:solidFill>
                  <a:srgbClr val="FF0000"/>
                </a:solidFill>
              </a:rPr>
              <a:t>に所要の法案を提出 </a:t>
            </a:r>
            <a:r>
              <a:rPr lang="ja-JP" altLang="en-US" dirty="0"/>
              <a:t>	</a:t>
            </a:r>
          </a:p>
          <a:p>
            <a:pPr marL="0" indent="0">
              <a:buNone/>
            </a:pPr>
            <a:r>
              <a:rPr lang="ja-JP" altLang="en-US" dirty="0"/>
              <a:t>	</a:t>
            </a:r>
          </a:p>
          <a:p>
            <a:endParaRPr kumimoji="1" lang="ja-JP" altLang="en-US" dirty="0"/>
          </a:p>
        </p:txBody>
      </p:sp>
      <p:sp>
        <p:nvSpPr>
          <p:cNvPr id="4" name="タイトル 1"/>
          <p:cNvSpPr>
            <a:spLocks noGrp="1"/>
          </p:cNvSpPr>
          <p:nvPr>
            <p:ph type="title"/>
          </p:nvPr>
        </p:nvSpPr>
        <p:spPr>
          <a:xfrm>
            <a:off x="457200" y="274638"/>
            <a:ext cx="8229600" cy="1786210"/>
          </a:xfrm>
          <a:solidFill>
            <a:srgbClr val="FFFF00"/>
          </a:solidFill>
        </p:spPr>
        <p:txBody>
          <a:bodyPr>
            <a:normAutofit/>
          </a:bodyPr>
          <a:lstStyle/>
          <a:p>
            <a:r>
              <a:rPr lang="en-US" altLang="ja-JP" sz="6000" b="1" dirty="0">
                <a:solidFill>
                  <a:srgbClr val="FF0000"/>
                </a:solidFill>
                <a:latin typeface="HGPｺﾞｼｯｸM" panose="020B0600000000000000" pitchFamily="50" charset="-128"/>
                <a:ea typeface="HGPｺﾞｼｯｸM" panose="020B0600000000000000" pitchFamily="50" charset="-128"/>
              </a:rPr>
              <a:t>74</a:t>
            </a:r>
            <a:r>
              <a:rPr lang="ja-JP" altLang="en-US" sz="6000" b="1" dirty="0">
                <a:solidFill>
                  <a:srgbClr val="FF0000"/>
                </a:solidFill>
                <a:latin typeface="HGPｺﾞｼｯｸM" panose="020B0600000000000000" pitchFamily="50" charset="-128"/>
                <a:ea typeface="HGPｺﾞｼｯｸM" panose="020B0600000000000000" pitchFamily="50" charset="-128"/>
              </a:rPr>
              <a:t>歳</a:t>
            </a:r>
            <a:r>
              <a:rPr lang="ja-JP" altLang="en-US" sz="6000" b="1" dirty="0" smtClean="0">
                <a:solidFill>
                  <a:srgbClr val="FF0000"/>
                </a:solidFill>
                <a:latin typeface="HGPｺﾞｼｯｸM" panose="020B0600000000000000" pitchFamily="50" charset="-128"/>
                <a:ea typeface="HGPｺﾞｼｯｸM" panose="020B0600000000000000" pitchFamily="50" charset="-128"/>
              </a:rPr>
              <a:t>まで</a:t>
            </a:r>
            <a:r>
              <a:rPr lang="en-US" altLang="ja-JP" sz="6000" b="1" dirty="0" smtClean="0">
                <a:solidFill>
                  <a:srgbClr val="FF0000"/>
                </a:solidFill>
                <a:latin typeface="HGPｺﾞｼｯｸM" panose="020B0600000000000000" pitchFamily="50" charset="-128"/>
                <a:ea typeface="HGPｺﾞｼｯｸM" panose="020B0600000000000000" pitchFamily="50" charset="-128"/>
              </a:rPr>
              <a:t>2</a:t>
            </a:r>
            <a:r>
              <a:rPr lang="ja-JP" altLang="en-US" sz="6000" b="1" dirty="0" smtClean="0">
                <a:solidFill>
                  <a:srgbClr val="FF0000"/>
                </a:solidFill>
                <a:latin typeface="HGPｺﾞｼｯｸM" panose="020B0600000000000000" pitchFamily="50" charset="-128"/>
                <a:ea typeface="HGPｺﾞｼｯｸM" panose="020B0600000000000000" pitchFamily="50" charset="-128"/>
              </a:rPr>
              <a:t>割負担へ</a:t>
            </a:r>
            <a:r>
              <a:rPr lang="en-US" altLang="ja-JP" sz="6000" b="1" dirty="0" smtClean="0">
                <a:solidFill>
                  <a:srgbClr val="FF0000"/>
                </a:solidFill>
                <a:latin typeface="HGPｺﾞｼｯｸM" panose="020B0600000000000000" pitchFamily="50" charset="-128"/>
                <a:ea typeface="HGPｺﾞｼｯｸM" panose="020B0600000000000000" pitchFamily="50" charset="-128"/>
              </a:rPr>
              <a:t/>
            </a:r>
            <a:br>
              <a:rPr lang="en-US" altLang="ja-JP" sz="6000" b="1" dirty="0" smtClean="0">
                <a:solidFill>
                  <a:srgbClr val="FF0000"/>
                </a:solidFill>
                <a:latin typeface="HGPｺﾞｼｯｸM" panose="020B0600000000000000" pitchFamily="50" charset="-128"/>
                <a:ea typeface="HGPｺﾞｼｯｸM" panose="020B0600000000000000" pitchFamily="50" charset="-128"/>
              </a:rPr>
            </a:br>
            <a:r>
              <a:rPr lang="en-US" altLang="ja-JP" sz="4800" b="1" dirty="0">
                <a:solidFill>
                  <a:srgbClr val="FF0000"/>
                </a:solidFill>
                <a:latin typeface="HGPｺﾞｼｯｸM" panose="020B0600000000000000" pitchFamily="50" charset="-128"/>
                <a:ea typeface="HGPｺﾞｼｯｸM" panose="020B0600000000000000" pitchFamily="50" charset="-128"/>
              </a:rPr>
              <a:t>2017</a:t>
            </a:r>
            <a:r>
              <a:rPr lang="ja-JP" altLang="en-US" sz="4800" b="1" dirty="0" smtClean="0">
                <a:solidFill>
                  <a:srgbClr val="FF0000"/>
                </a:solidFill>
                <a:latin typeface="HGPｺﾞｼｯｸM" panose="020B0600000000000000" pitchFamily="50" charset="-128"/>
                <a:ea typeface="HGPｺﾞｼｯｸM" panose="020B0600000000000000" pitchFamily="50" charset="-128"/>
              </a:rPr>
              <a:t>年法改悪</a:t>
            </a:r>
            <a:r>
              <a:rPr lang="ja-JP" altLang="en-US" sz="2400" b="1" dirty="0" smtClean="0">
                <a:latin typeface="HGPｺﾞｼｯｸM" panose="020B0600000000000000" pitchFamily="50" charset="-128"/>
                <a:ea typeface="HGPｺﾞｼｯｸM" panose="020B0600000000000000" pitchFamily="50" charset="-128"/>
              </a:rPr>
              <a:t>　</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246907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781128"/>
          </a:xfrm>
        </p:spPr>
        <p:txBody>
          <a:bodyPr>
            <a:normAutofit fontScale="92500" lnSpcReduction="20000"/>
          </a:bodyPr>
          <a:lstStyle/>
          <a:p>
            <a:pPr marL="0" indent="0">
              <a:buNone/>
            </a:pPr>
            <a:r>
              <a:rPr lang="ja-JP" altLang="en-US" dirty="0" smtClean="0"/>
              <a:t>①</a:t>
            </a:r>
            <a:r>
              <a:rPr lang="ja-JP" altLang="en-US" dirty="0"/>
              <a:t>介護保険における補足給付と同様の仕組みの適用拡大（入院時生活療養費等）、②マイナンバーの活用（負担の在り方全般） 	</a:t>
            </a:r>
          </a:p>
          <a:p>
            <a:endParaRPr lang="ja-JP" altLang="en-US" dirty="0"/>
          </a:p>
          <a:p>
            <a:pPr marL="0" indent="0">
              <a:buNone/>
            </a:pPr>
            <a:r>
              <a:rPr lang="ja-JP" altLang="en-US" dirty="0"/>
              <a:t>・</a:t>
            </a:r>
            <a:r>
              <a:rPr lang="en-US" altLang="ja-JP" dirty="0"/>
              <a:t>〔</a:t>
            </a:r>
            <a:r>
              <a:rPr lang="ja-JP" altLang="en-US" dirty="0"/>
              <a:t>補足給付と同様の仕組みの適用拡大</a:t>
            </a:r>
            <a:r>
              <a:rPr lang="en-US" altLang="ja-JP" dirty="0"/>
              <a:t>〕</a:t>
            </a:r>
            <a:r>
              <a:rPr lang="ja-JP" altLang="en-US" dirty="0"/>
              <a:t>速やかに関係審議会等において検討し、</a:t>
            </a:r>
            <a:r>
              <a:rPr lang="en-US" altLang="ja-JP" dirty="0">
                <a:solidFill>
                  <a:srgbClr val="FF0000"/>
                </a:solidFill>
              </a:rPr>
              <a:t>28</a:t>
            </a:r>
            <a:r>
              <a:rPr lang="ja-JP" altLang="en-US" dirty="0">
                <a:solidFill>
                  <a:srgbClr val="FF0000"/>
                </a:solidFill>
              </a:rPr>
              <a:t>年末までのできる限り早い時期に制度改革の具体的内容について結論を得て、速やかに実施 </a:t>
            </a:r>
          </a:p>
          <a:p>
            <a:pPr marL="0" indent="0">
              <a:buNone/>
            </a:pPr>
            <a:r>
              <a:rPr lang="ja-JP" altLang="en-US" dirty="0"/>
              <a:t>・</a:t>
            </a:r>
            <a:r>
              <a:rPr lang="en-US" altLang="ja-JP" dirty="0"/>
              <a:t>〔</a:t>
            </a:r>
            <a:r>
              <a:rPr lang="ja-JP" altLang="en-US" dirty="0"/>
              <a:t>マイナンバーの活用</a:t>
            </a:r>
            <a:r>
              <a:rPr lang="en-US" altLang="ja-JP" dirty="0"/>
              <a:t>〕</a:t>
            </a:r>
            <a:r>
              <a:rPr lang="ja-JP" altLang="en-US" dirty="0"/>
              <a:t>預金口座への</a:t>
            </a:r>
            <a:r>
              <a:rPr lang="ja-JP" altLang="en-US" dirty="0">
                <a:solidFill>
                  <a:srgbClr val="FF0000"/>
                </a:solidFill>
              </a:rPr>
              <a:t>付番開始後３年を目途とする見直しの検討に併せて、実施上の課題を整理し、具体化の方策を取りまとめ 	</a:t>
            </a:r>
          </a:p>
          <a:p>
            <a:endParaRPr kumimoji="1" lang="ja-JP" altLang="en-US" dirty="0"/>
          </a:p>
        </p:txBody>
      </p:sp>
      <p:sp>
        <p:nvSpPr>
          <p:cNvPr id="4" name="タイトル 1"/>
          <p:cNvSpPr>
            <a:spLocks noGrp="1"/>
          </p:cNvSpPr>
          <p:nvPr>
            <p:ph type="title"/>
          </p:nvPr>
        </p:nvSpPr>
        <p:spPr>
          <a:solidFill>
            <a:srgbClr val="FFFF00"/>
          </a:solidFill>
        </p:spPr>
        <p:txBody>
          <a:bodyPr>
            <a:noAutofit/>
          </a:bodyPr>
          <a:lstStyle/>
          <a:p>
            <a:r>
              <a:rPr lang="ja-JP" altLang="en-US" sz="4000" b="1" dirty="0" smtClean="0">
                <a:solidFill>
                  <a:srgbClr val="FF0000"/>
                </a:solidFill>
                <a:latin typeface="HGPｺﾞｼｯｸM" panose="020B0600000000000000" pitchFamily="50" charset="-128"/>
                <a:ea typeface="HGPｺﾞｼｯｸM" panose="020B0600000000000000" pitchFamily="50" charset="-128"/>
              </a:rPr>
              <a:t>預貯金があれば負担割合増やす</a:t>
            </a:r>
            <a:r>
              <a:rPr lang="en-US" altLang="ja-JP" sz="4000" b="1" dirty="0" smtClean="0">
                <a:solidFill>
                  <a:srgbClr val="FF0000"/>
                </a:solidFill>
                <a:latin typeface="HGPｺﾞｼｯｸM" panose="020B0600000000000000" pitchFamily="50" charset="-128"/>
                <a:ea typeface="HGPｺﾞｼｯｸM" panose="020B0600000000000000" pitchFamily="50" charset="-128"/>
              </a:rPr>
              <a:t/>
            </a:r>
            <a:br>
              <a:rPr lang="en-US" altLang="ja-JP" sz="4000" b="1" dirty="0" smtClean="0">
                <a:solidFill>
                  <a:srgbClr val="FF0000"/>
                </a:solidFill>
                <a:latin typeface="HGPｺﾞｼｯｸM" panose="020B0600000000000000" pitchFamily="50" charset="-128"/>
                <a:ea typeface="HGPｺﾞｼｯｸM" panose="020B0600000000000000" pitchFamily="50" charset="-128"/>
              </a:rPr>
            </a:br>
            <a:r>
              <a:rPr lang="ja-JP" altLang="en-US" sz="4000" b="1" dirty="0" smtClean="0">
                <a:solidFill>
                  <a:srgbClr val="FF0000"/>
                </a:solidFill>
                <a:latin typeface="HGPｺﾞｼｯｸM" panose="020B0600000000000000" pitchFamily="50" charset="-128"/>
                <a:ea typeface="HGPｺﾞｼｯｸM" panose="020B0600000000000000" pitchFamily="50" charset="-128"/>
              </a:rPr>
              <a:t>マイナンバーの狙い</a:t>
            </a:r>
            <a:endParaRPr kumimoji="1" lang="ja-JP" altLang="en-US" sz="4000" dirty="0">
              <a:solidFill>
                <a:srgbClr val="FF0000"/>
              </a:solidFill>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555713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solidFill>
                  <a:srgbClr val="FF0000"/>
                </a:solidFill>
              </a:rPr>
              <a:t>75</a:t>
            </a:r>
            <a:r>
              <a:rPr kumimoji="1" lang="ja-JP" altLang="en-US" dirty="0" smtClean="0">
                <a:solidFill>
                  <a:srgbClr val="FF0000"/>
                </a:solidFill>
              </a:rPr>
              <a:t>歳以上　</a:t>
            </a:r>
            <a:r>
              <a:rPr lang="en-US" altLang="ja-JP" dirty="0">
                <a:solidFill>
                  <a:srgbClr val="FF0000"/>
                </a:solidFill>
              </a:rPr>
              <a:t>4</a:t>
            </a:r>
            <a:r>
              <a:rPr lang="ja-JP" altLang="en-US" dirty="0">
                <a:solidFill>
                  <a:srgbClr val="FF0000"/>
                </a:solidFill>
              </a:rPr>
              <a:t>年後（</a:t>
            </a:r>
            <a:r>
              <a:rPr lang="en-US" altLang="ja-JP" dirty="0">
                <a:solidFill>
                  <a:srgbClr val="FF0000"/>
                </a:solidFill>
              </a:rPr>
              <a:t>2019</a:t>
            </a:r>
            <a:r>
              <a:rPr lang="ja-JP" altLang="en-US" dirty="0">
                <a:solidFill>
                  <a:srgbClr val="FF0000"/>
                </a:solidFill>
              </a:rPr>
              <a:t>年度）には</a:t>
            </a:r>
            <a:br>
              <a:rPr lang="ja-JP" altLang="en-US" dirty="0">
                <a:solidFill>
                  <a:srgbClr val="FF0000"/>
                </a:solidFill>
              </a:rPr>
            </a:br>
            <a:r>
              <a:rPr kumimoji="1" lang="ja-JP" altLang="en-US" dirty="0" smtClean="0">
                <a:solidFill>
                  <a:srgbClr val="FF0000"/>
                </a:solidFill>
              </a:rPr>
              <a:t>医療も介護も原則</a:t>
            </a:r>
            <a:r>
              <a:rPr kumimoji="1" lang="en-US" altLang="ja-JP" dirty="0" smtClean="0">
                <a:solidFill>
                  <a:srgbClr val="FF0000"/>
                </a:solidFill>
              </a:rPr>
              <a:t>2</a:t>
            </a:r>
            <a:r>
              <a:rPr kumimoji="1" lang="ja-JP" altLang="en-US" dirty="0" smtClean="0">
                <a:solidFill>
                  <a:srgbClr val="FF0000"/>
                </a:solidFill>
              </a:rPr>
              <a:t>割負担に</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noAutofit/>
          </a:bodyPr>
          <a:lstStyle/>
          <a:p>
            <a:pPr marL="0" indent="0">
              <a:buNone/>
            </a:pPr>
            <a:r>
              <a:rPr kumimoji="1" lang="en-US" altLang="ja-JP" sz="4400" dirty="0" smtClean="0"/>
              <a:t>【</a:t>
            </a:r>
            <a:r>
              <a:rPr kumimoji="1" lang="ja-JP" altLang="en-US" sz="4400" dirty="0" smtClean="0"/>
              <a:t>医療保険</a:t>
            </a:r>
            <a:r>
              <a:rPr kumimoji="1" lang="en-US" altLang="ja-JP" sz="4400" dirty="0" smtClean="0"/>
              <a:t>】</a:t>
            </a:r>
            <a:r>
              <a:rPr kumimoji="1" lang="ja-JP" altLang="en-US" sz="4400" dirty="0" smtClean="0">
                <a:solidFill>
                  <a:srgbClr val="FF0000"/>
                </a:solidFill>
              </a:rPr>
              <a:t>３１年度</a:t>
            </a:r>
            <a:r>
              <a:rPr kumimoji="1" lang="ja-JP" altLang="en-US" sz="4400" dirty="0" smtClean="0"/>
              <a:t>以降に新たに</a:t>
            </a:r>
            <a:r>
              <a:rPr kumimoji="1" lang="ja-JP" altLang="en-US" sz="4400" dirty="0" smtClean="0">
                <a:solidFill>
                  <a:srgbClr val="FF0000"/>
                </a:solidFill>
              </a:rPr>
              <a:t>７５歳以上となる者に係る２割負担</a:t>
            </a:r>
            <a:r>
              <a:rPr kumimoji="1" lang="ja-JP" altLang="en-US" sz="4400" dirty="0" smtClean="0"/>
              <a:t>の維持等</a:t>
            </a:r>
            <a:endParaRPr kumimoji="1" lang="en-US" altLang="ja-JP" sz="4400" dirty="0" smtClean="0"/>
          </a:p>
          <a:p>
            <a:pPr marL="0" indent="0">
              <a:buNone/>
            </a:pPr>
            <a:r>
              <a:rPr lang="en-US" altLang="ja-JP" sz="4400" dirty="0" smtClean="0"/>
              <a:t>【</a:t>
            </a:r>
            <a:r>
              <a:rPr lang="ja-JP" altLang="en-US" sz="4400" dirty="0" smtClean="0"/>
              <a:t>介護保険</a:t>
            </a:r>
            <a:r>
              <a:rPr lang="en-US" altLang="ja-JP" sz="4400" dirty="0" smtClean="0"/>
              <a:t>】</a:t>
            </a:r>
            <a:r>
              <a:rPr lang="ja-JP" altLang="en-US" sz="4400" dirty="0" smtClean="0"/>
              <a:t>医療保険制度における議論の状況を踏まえつつ、</a:t>
            </a:r>
            <a:r>
              <a:rPr lang="ja-JP" altLang="en-US" sz="4400" dirty="0" smtClean="0">
                <a:solidFill>
                  <a:srgbClr val="FF0000"/>
                </a:solidFill>
              </a:rPr>
              <a:t>７５歳以上の高齢者についても原則２割負担</a:t>
            </a:r>
            <a:r>
              <a:rPr lang="ja-JP" altLang="en-US" sz="4400" dirty="0" smtClean="0"/>
              <a:t>を導入</a:t>
            </a:r>
            <a:endParaRPr kumimoji="1" lang="ja-JP" altLang="en-US" sz="4400" dirty="0"/>
          </a:p>
        </p:txBody>
      </p:sp>
      <p:sp>
        <p:nvSpPr>
          <p:cNvPr id="4"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573604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426170"/>
          </a:xfrm>
          <a:solidFill>
            <a:schemeClr val="accent1">
              <a:lumMod val="40000"/>
              <a:lumOff val="60000"/>
            </a:schemeClr>
          </a:solidFill>
        </p:spPr>
        <p:txBody>
          <a:bodyPr>
            <a:normAutofit fontScale="90000"/>
          </a:bodyPr>
          <a:lstStyle/>
          <a:p>
            <a:r>
              <a:rPr lang="ja-JP" altLang="en-US" u="sng" dirty="0"/>
              <a:t>経済・財政</a:t>
            </a:r>
            <a:r>
              <a:rPr lang="ja-JP" altLang="en-US" u="sng" dirty="0" smtClean="0"/>
              <a:t>再生計画</a:t>
            </a:r>
            <a:r>
              <a:rPr kumimoji="1" lang="en-US" altLang="ja-JP" u="sng" dirty="0" smtClean="0"/>
              <a:t/>
            </a:r>
            <a:br>
              <a:rPr kumimoji="1" lang="en-US" altLang="ja-JP" u="sng" dirty="0" smtClean="0"/>
            </a:br>
            <a:r>
              <a:rPr kumimoji="1" lang="ja-JP" altLang="en-US" sz="6700" u="sng" dirty="0" smtClean="0">
                <a:solidFill>
                  <a:srgbClr val="FF0000"/>
                </a:solidFill>
              </a:rPr>
              <a:t>介護保険・新</a:t>
            </a:r>
            <a:r>
              <a:rPr kumimoji="1" lang="en-US" altLang="ja-JP" sz="6700" u="sng" dirty="0" smtClean="0">
                <a:solidFill>
                  <a:srgbClr val="FF0000"/>
                </a:solidFill>
              </a:rPr>
              <a:t>4</a:t>
            </a:r>
            <a:r>
              <a:rPr kumimoji="1" lang="ja-JP" altLang="en-US" sz="6700" u="sng" dirty="0" smtClean="0">
                <a:solidFill>
                  <a:srgbClr val="FF0000"/>
                </a:solidFill>
              </a:rPr>
              <a:t>大改悪</a:t>
            </a:r>
            <a:endParaRPr kumimoji="1" lang="ja-JP" altLang="en-US" sz="6700" u="sng" dirty="0">
              <a:solidFill>
                <a:srgbClr val="FF0000"/>
              </a:solidFill>
            </a:endParaRPr>
          </a:p>
        </p:txBody>
      </p:sp>
      <p:sp>
        <p:nvSpPr>
          <p:cNvPr id="3" name="テキスト プレースホルダ 2"/>
          <p:cNvSpPr>
            <a:spLocks noGrp="1"/>
          </p:cNvSpPr>
          <p:nvPr>
            <p:ph type="body" sz="half" idx="1"/>
          </p:nvPr>
        </p:nvSpPr>
        <p:spPr>
          <a:xfrm>
            <a:off x="457200" y="1916832"/>
            <a:ext cx="8686800" cy="5184576"/>
          </a:xfrm>
        </p:spPr>
        <p:txBody>
          <a:bodyPr>
            <a:noAutofit/>
          </a:bodyPr>
          <a:lstStyle/>
          <a:p>
            <a:pPr>
              <a:buNone/>
            </a:pPr>
            <a:r>
              <a:rPr lang="ja-JP" altLang="en-US" sz="3600" dirty="0" smtClean="0"/>
              <a:t>１　</a:t>
            </a:r>
            <a:r>
              <a:rPr lang="ja-JP" altLang="en-US" sz="3600" dirty="0" smtClean="0">
                <a:solidFill>
                  <a:srgbClr val="FF0000"/>
                </a:solidFill>
              </a:rPr>
              <a:t>要介護１、２</a:t>
            </a:r>
            <a:r>
              <a:rPr lang="ja-JP" altLang="en-US" sz="3600" dirty="0">
                <a:solidFill>
                  <a:srgbClr val="FF0000"/>
                </a:solidFill>
              </a:rPr>
              <a:t>の</a:t>
            </a:r>
            <a:r>
              <a:rPr lang="ja-JP" altLang="en-US" sz="3600" dirty="0" smtClean="0">
                <a:solidFill>
                  <a:srgbClr val="FF0000"/>
                </a:solidFill>
              </a:rPr>
              <a:t>サービスの保険外し</a:t>
            </a:r>
            <a:r>
              <a:rPr lang="ja-JP" altLang="en-US" sz="3600" dirty="0" smtClean="0"/>
              <a:t>・市町村事業（地域支援事業）へ</a:t>
            </a:r>
            <a:endParaRPr lang="en-US" altLang="ja-JP" sz="3600" dirty="0" smtClean="0"/>
          </a:p>
          <a:p>
            <a:pPr>
              <a:buNone/>
            </a:pPr>
            <a:r>
              <a:rPr kumimoji="1" lang="ja-JP" altLang="en-US" sz="3600" dirty="0" smtClean="0"/>
              <a:t>２　生活援助・福祉用具・住宅改修は</a:t>
            </a:r>
            <a:r>
              <a:rPr kumimoji="1" lang="ja-JP" altLang="en-US" sz="3600" dirty="0" smtClean="0">
                <a:solidFill>
                  <a:srgbClr val="FF0000"/>
                </a:solidFill>
              </a:rPr>
              <a:t>原則自己負担へ</a:t>
            </a:r>
            <a:endParaRPr kumimoji="1" lang="en-US" altLang="ja-JP" sz="3600" dirty="0" smtClean="0">
              <a:solidFill>
                <a:srgbClr val="FF0000"/>
              </a:solidFill>
            </a:endParaRPr>
          </a:p>
          <a:p>
            <a:pPr>
              <a:buNone/>
            </a:pPr>
            <a:r>
              <a:rPr lang="ja-JP" altLang="en-US" sz="3600" dirty="0" smtClean="0"/>
              <a:t>３　利用料は</a:t>
            </a:r>
            <a:r>
              <a:rPr lang="en-US" altLang="ja-JP" sz="3600" dirty="0" smtClean="0"/>
              <a:t>65</a:t>
            </a:r>
            <a:r>
              <a:rPr lang="ja-JP" altLang="en-US" sz="3600" dirty="0" smtClean="0"/>
              <a:t>歳以上は</a:t>
            </a:r>
            <a:r>
              <a:rPr lang="ja-JP" altLang="en-US" sz="3600" dirty="0">
                <a:solidFill>
                  <a:srgbClr val="FF0000"/>
                </a:solidFill>
              </a:rPr>
              <a:t>２</a:t>
            </a:r>
            <a:r>
              <a:rPr lang="ja-JP" altLang="en-US" sz="3600" dirty="0" smtClean="0">
                <a:solidFill>
                  <a:srgbClr val="FF0000"/>
                </a:solidFill>
              </a:rPr>
              <a:t>割負担</a:t>
            </a:r>
            <a:endParaRPr lang="en-US" altLang="ja-JP" sz="3600" dirty="0" smtClean="0">
              <a:solidFill>
                <a:srgbClr val="FF0000"/>
              </a:solidFill>
            </a:endParaRPr>
          </a:p>
          <a:p>
            <a:pPr>
              <a:buNone/>
            </a:pPr>
            <a:r>
              <a:rPr kumimoji="1" lang="ja-JP" altLang="en-US" sz="3600" dirty="0" smtClean="0"/>
              <a:t>４　</a:t>
            </a:r>
            <a:r>
              <a:rPr kumimoji="1" lang="ja-JP" altLang="en-US" sz="3600" dirty="0" smtClean="0">
                <a:solidFill>
                  <a:srgbClr val="FF0000"/>
                </a:solidFill>
              </a:rPr>
              <a:t>預貯金等</a:t>
            </a:r>
            <a:r>
              <a:rPr kumimoji="1" lang="ja-JP" altLang="en-US" sz="3600" dirty="0" smtClean="0"/>
              <a:t>があればさらに</a:t>
            </a:r>
            <a:r>
              <a:rPr kumimoji="1" lang="ja-JP" altLang="en-US" sz="3600" dirty="0" smtClean="0">
                <a:solidFill>
                  <a:srgbClr val="FF0000"/>
                </a:solidFill>
              </a:rPr>
              <a:t>高い負担へ</a:t>
            </a:r>
            <a:r>
              <a:rPr kumimoji="1" lang="ja-JP" altLang="en-US" sz="3600" dirty="0" smtClean="0"/>
              <a:t>（</a:t>
            </a:r>
            <a:r>
              <a:rPr kumimoji="1" lang="en-US" altLang="ja-JP" sz="3600" dirty="0" smtClean="0"/>
              <a:t>※</a:t>
            </a:r>
            <a:r>
              <a:rPr kumimoji="1" lang="ja-JP" altLang="en-US" sz="3600" dirty="0" smtClean="0"/>
              <a:t>医療保険も同様）</a:t>
            </a:r>
            <a:endParaRPr kumimoji="1" lang="ja-JP" altLang="en-US" sz="3600" dirty="0"/>
          </a:p>
        </p:txBody>
      </p:sp>
    </p:spTree>
    <p:extLst>
      <p:ext uri="{BB962C8B-B14F-4D97-AF65-F5344CB8AC3E}">
        <p14:creationId xmlns:p14="http://schemas.microsoft.com/office/powerpoint/2010/main" val="23705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6107112"/>
          </a:xfrm>
        </p:spPr>
        <p:txBody>
          <a:bodyPr rtlCol="0">
            <a:normAutofit fontScale="90000"/>
          </a:bodyPr>
          <a:lstStyle/>
          <a:p>
            <a:pPr eaLnBrk="1" fontAlgn="auto" hangingPunct="1">
              <a:spcAft>
                <a:spcPts val="0"/>
              </a:spcAft>
              <a:defRPr/>
            </a:pPr>
            <a:r>
              <a:rPr lang="ja-JP" altLang="en-US" sz="9600" b="1" dirty="0" smtClean="0">
                <a:solidFill>
                  <a:srgbClr val="FF0000"/>
                </a:solidFill>
              </a:rPr>
              <a:t>先行自治体での</a:t>
            </a:r>
            <a:r>
              <a:rPr lang="ja-JP" altLang="en-US" sz="16600" b="1" dirty="0" smtClean="0">
                <a:solidFill>
                  <a:srgbClr val="FF0000"/>
                </a:solidFill>
              </a:rPr>
              <a:t>現状と</a:t>
            </a:r>
            <a:r>
              <a:rPr lang="en-US" altLang="ja-JP" sz="16600" b="1" dirty="0" smtClean="0">
                <a:solidFill>
                  <a:srgbClr val="FF0000"/>
                </a:solidFill>
              </a:rPr>
              <a:t/>
            </a:r>
            <a:br>
              <a:rPr lang="en-US" altLang="ja-JP" sz="16600" b="1" dirty="0" smtClean="0">
                <a:solidFill>
                  <a:srgbClr val="FF0000"/>
                </a:solidFill>
              </a:rPr>
            </a:br>
            <a:r>
              <a:rPr lang="ja-JP" altLang="en-US" sz="16600" b="1" dirty="0" smtClean="0">
                <a:solidFill>
                  <a:srgbClr val="FF0000"/>
                </a:solidFill>
              </a:rPr>
              <a:t>問題点</a:t>
            </a:r>
            <a:endParaRPr lang="ja-JP" altLang="en-US" sz="9600" b="1" dirty="0">
              <a:solidFill>
                <a:srgbClr val="FF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solidFill>
            <a:schemeClr val="bg2"/>
          </a:solidFill>
        </p:spPr>
        <p:txBody>
          <a:bodyPr/>
          <a:lstStyle/>
          <a:p>
            <a:r>
              <a:rPr lang="en-US" altLang="ja-JP" dirty="0" smtClean="0"/>
              <a:t>2016</a:t>
            </a:r>
            <a:r>
              <a:rPr lang="ja-JP" altLang="en-US" dirty="0" smtClean="0"/>
              <a:t>年末までに「結論」、</a:t>
            </a:r>
            <a:r>
              <a:rPr lang="en-US" altLang="ja-JP" dirty="0" smtClean="0"/>
              <a:t/>
            </a:r>
            <a:br>
              <a:rPr lang="en-US" altLang="ja-JP" dirty="0" smtClean="0"/>
            </a:br>
            <a:r>
              <a:rPr lang="en-US" altLang="ja-JP" dirty="0"/>
              <a:t>20</a:t>
            </a:r>
            <a:r>
              <a:rPr lang="en-US" altLang="ja-JP" dirty="0" smtClean="0"/>
              <a:t>17</a:t>
            </a:r>
            <a:r>
              <a:rPr lang="ja-JP" altLang="en-US" dirty="0" smtClean="0"/>
              <a:t>年法改正、</a:t>
            </a:r>
            <a:r>
              <a:rPr lang="en-US" altLang="ja-JP" dirty="0" smtClean="0"/>
              <a:t>18</a:t>
            </a:r>
            <a:r>
              <a:rPr lang="ja-JP" altLang="en-US" dirty="0" smtClean="0"/>
              <a:t>年～実施</a:t>
            </a:r>
          </a:p>
        </p:txBody>
      </p:sp>
      <p:sp>
        <p:nvSpPr>
          <p:cNvPr id="12291" name="コンテンツ プレースホルダー 2"/>
          <p:cNvSpPr>
            <a:spLocks noGrp="1"/>
          </p:cNvSpPr>
          <p:nvPr>
            <p:ph idx="1"/>
          </p:nvPr>
        </p:nvSpPr>
        <p:spPr>
          <a:xfrm>
            <a:off x="430213" y="1658938"/>
            <a:ext cx="8713787" cy="4525962"/>
          </a:xfrm>
        </p:spPr>
        <p:txBody>
          <a:bodyPr/>
          <a:lstStyle/>
          <a:p>
            <a:pPr marL="0" indent="0">
              <a:buFont typeface="Arial" pitchFamily="34" charset="0"/>
              <a:buNone/>
            </a:pPr>
            <a:r>
              <a:rPr lang="ja-JP" altLang="en-US" dirty="0" smtClean="0"/>
              <a:t>　　　　</a:t>
            </a:r>
            <a:r>
              <a:rPr lang="en-US" altLang="ja-JP" dirty="0" smtClean="0"/>
              <a:t>2015</a:t>
            </a:r>
            <a:r>
              <a:rPr lang="ja-JP" altLang="en-US" dirty="0" smtClean="0"/>
              <a:t>　　　　</a:t>
            </a:r>
            <a:r>
              <a:rPr lang="en-US" altLang="ja-JP" dirty="0" smtClean="0"/>
              <a:t>2016</a:t>
            </a:r>
            <a:r>
              <a:rPr lang="ja-JP" altLang="en-US" dirty="0" smtClean="0"/>
              <a:t>　　　　　</a:t>
            </a:r>
            <a:r>
              <a:rPr lang="en-US" altLang="ja-JP" dirty="0" smtClean="0"/>
              <a:t>2017</a:t>
            </a:r>
            <a:r>
              <a:rPr lang="ja-JP" altLang="en-US" dirty="0" smtClean="0"/>
              <a:t>　　　</a:t>
            </a:r>
            <a:r>
              <a:rPr lang="en-US" altLang="ja-JP" dirty="0" smtClean="0"/>
              <a:t>2018</a:t>
            </a:r>
            <a:endParaRPr lang="ja-JP" altLang="en-US" dirty="0" smtClean="0"/>
          </a:p>
        </p:txBody>
      </p:sp>
      <p:sp>
        <p:nvSpPr>
          <p:cNvPr id="4" name="正方形/長方形 3"/>
          <p:cNvSpPr/>
          <p:nvPr/>
        </p:nvSpPr>
        <p:spPr>
          <a:xfrm>
            <a:off x="71438" y="2711450"/>
            <a:ext cx="1260475" cy="1150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rgbClr val="FF0000"/>
                </a:solidFill>
              </a:rPr>
              <a:t>進行中</a:t>
            </a:r>
            <a:endParaRPr lang="en-US" altLang="ja-JP" sz="2400" dirty="0" smtClean="0">
              <a:solidFill>
                <a:srgbClr val="FF0000"/>
              </a:solidFill>
            </a:endParaRPr>
          </a:p>
          <a:p>
            <a:pPr algn="ctr">
              <a:defRPr/>
            </a:pPr>
            <a:r>
              <a:rPr lang="en-US" altLang="ja-JP" sz="2400" dirty="0" smtClean="0">
                <a:solidFill>
                  <a:srgbClr val="FF0000"/>
                </a:solidFill>
              </a:rPr>
              <a:t>4</a:t>
            </a:r>
            <a:r>
              <a:rPr lang="ja-JP" altLang="en-US" sz="2400" dirty="0" smtClean="0">
                <a:solidFill>
                  <a:srgbClr val="FF0000"/>
                </a:solidFill>
              </a:rPr>
              <a:t>大改悪</a:t>
            </a:r>
            <a:endParaRPr lang="en-US" altLang="ja-JP" sz="2400" dirty="0">
              <a:solidFill>
                <a:srgbClr val="FF0000"/>
              </a:solidFill>
            </a:endParaRPr>
          </a:p>
        </p:txBody>
      </p:sp>
      <p:sp>
        <p:nvSpPr>
          <p:cNvPr id="5" name="正方形/長方形 4"/>
          <p:cNvSpPr/>
          <p:nvPr/>
        </p:nvSpPr>
        <p:spPr>
          <a:xfrm>
            <a:off x="1619250" y="2205038"/>
            <a:ext cx="5364163" cy="50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latin typeface="+mj-ea"/>
                <a:ea typeface="+mj-ea"/>
              </a:rPr>
              <a:t>第</a:t>
            </a:r>
            <a:r>
              <a:rPr lang="en-US" altLang="ja-JP" sz="2800" b="1" dirty="0">
                <a:solidFill>
                  <a:schemeClr val="tx1"/>
                </a:solidFill>
                <a:latin typeface="+mj-ea"/>
                <a:ea typeface="+mj-ea"/>
              </a:rPr>
              <a:t>6</a:t>
            </a:r>
            <a:r>
              <a:rPr lang="ja-JP" altLang="en-US" sz="2800" b="1" dirty="0">
                <a:solidFill>
                  <a:schemeClr val="tx1"/>
                </a:solidFill>
                <a:latin typeface="+mj-ea"/>
                <a:ea typeface="+mj-ea"/>
              </a:rPr>
              <a:t>期介護保険事業</a:t>
            </a:r>
          </a:p>
        </p:txBody>
      </p:sp>
      <p:sp>
        <p:nvSpPr>
          <p:cNvPr id="6" name="正方形/長方形 5"/>
          <p:cNvSpPr/>
          <p:nvPr/>
        </p:nvSpPr>
        <p:spPr>
          <a:xfrm>
            <a:off x="6992938" y="2205038"/>
            <a:ext cx="2151062" cy="50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chemeClr val="tx1"/>
                </a:solidFill>
                <a:latin typeface="+mj-ea"/>
                <a:ea typeface="+mj-ea"/>
              </a:rPr>
              <a:t>第</a:t>
            </a:r>
            <a:r>
              <a:rPr lang="ja-JP" altLang="en-US" sz="4000" b="1" dirty="0">
                <a:solidFill>
                  <a:srgbClr val="FF0000"/>
                </a:solidFill>
                <a:latin typeface="+mj-ea"/>
                <a:ea typeface="+mj-ea"/>
              </a:rPr>
              <a:t>７</a:t>
            </a:r>
            <a:r>
              <a:rPr lang="ja-JP" altLang="en-US" sz="3600" b="1" dirty="0">
                <a:solidFill>
                  <a:schemeClr val="tx1"/>
                </a:solidFill>
                <a:latin typeface="+mj-ea"/>
                <a:ea typeface="+mj-ea"/>
              </a:rPr>
              <a:t>期</a:t>
            </a:r>
          </a:p>
        </p:txBody>
      </p:sp>
      <p:sp>
        <p:nvSpPr>
          <p:cNvPr id="7" name="正方形/長方形 6"/>
          <p:cNvSpPr/>
          <p:nvPr/>
        </p:nvSpPr>
        <p:spPr>
          <a:xfrm>
            <a:off x="1547813" y="2781300"/>
            <a:ext cx="174625" cy="32908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報酬改定</a:t>
            </a:r>
          </a:p>
        </p:txBody>
      </p:sp>
      <p:sp>
        <p:nvSpPr>
          <p:cNvPr id="8" name="正方形/長方形 7"/>
          <p:cNvSpPr/>
          <p:nvPr/>
        </p:nvSpPr>
        <p:spPr>
          <a:xfrm>
            <a:off x="6976105" y="2794000"/>
            <a:ext cx="253370" cy="32781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報酬改定</a:t>
            </a:r>
          </a:p>
        </p:txBody>
      </p:sp>
      <p:sp>
        <p:nvSpPr>
          <p:cNvPr id="9" name="右矢印 8"/>
          <p:cNvSpPr/>
          <p:nvPr/>
        </p:nvSpPr>
        <p:spPr>
          <a:xfrm>
            <a:off x="1979613" y="2711450"/>
            <a:ext cx="4992687" cy="11969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①要支援１，２のヘルパー</a:t>
            </a:r>
            <a:r>
              <a:rPr lang="ja-JP" altLang="en-US" sz="2000" dirty="0">
                <a:solidFill>
                  <a:schemeClr val="bg1"/>
                </a:solidFill>
              </a:rPr>
              <a:t>・デイサービス</a:t>
            </a:r>
            <a:endParaRPr lang="en-US" altLang="ja-JP" sz="2000" dirty="0">
              <a:solidFill>
                <a:schemeClr val="bg1"/>
              </a:solidFill>
            </a:endParaRPr>
          </a:p>
          <a:p>
            <a:pPr algn="ctr">
              <a:defRPr/>
            </a:pPr>
            <a:r>
              <a:rPr lang="ja-JP" altLang="en-US" sz="2000" dirty="0" smtClean="0">
                <a:solidFill>
                  <a:schemeClr val="bg1"/>
                </a:solidFill>
              </a:rPr>
              <a:t>地域支援事業へ</a:t>
            </a:r>
            <a:r>
              <a:rPr lang="ja-JP" altLang="en-US" sz="2000" dirty="0">
                <a:solidFill>
                  <a:schemeClr val="bg1"/>
                </a:solidFill>
              </a:rPr>
              <a:t>各自治体で</a:t>
            </a:r>
            <a:r>
              <a:rPr lang="ja-JP" altLang="en-US" sz="2000" dirty="0" smtClean="0">
                <a:solidFill>
                  <a:schemeClr val="bg1"/>
                </a:solidFill>
              </a:rPr>
              <a:t>移行中</a:t>
            </a:r>
            <a:endParaRPr lang="ja-JP" altLang="en-US" sz="2000" dirty="0">
              <a:solidFill>
                <a:schemeClr val="bg1"/>
              </a:solidFill>
            </a:endParaRPr>
          </a:p>
        </p:txBody>
      </p:sp>
      <p:cxnSp>
        <p:nvCxnSpPr>
          <p:cNvPr id="11" name="直線コネクタ 10"/>
          <p:cNvCxnSpPr/>
          <p:nvPr/>
        </p:nvCxnSpPr>
        <p:spPr>
          <a:xfrm flipH="1">
            <a:off x="6914748" y="1876425"/>
            <a:ext cx="9525" cy="49815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77788" y="4291013"/>
            <a:ext cx="1260475" cy="1781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FF0000"/>
                </a:solidFill>
              </a:rPr>
              <a:t>新</a:t>
            </a:r>
            <a:r>
              <a:rPr lang="ja-JP" altLang="en-US" sz="2400" dirty="0" smtClean="0">
                <a:solidFill>
                  <a:srgbClr val="FF0000"/>
                </a:solidFill>
              </a:rPr>
              <a:t>た</a:t>
            </a:r>
            <a:r>
              <a:rPr lang="ja-JP" altLang="en-US" sz="2400" dirty="0">
                <a:solidFill>
                  <a:srgbClr val="FF0000"/>
                </a:solidFill>
              </a:rPr>
              <a:t>な</a:t>
            </a:r>
            <a:endParaRPr lang="en-US" altLang="ja-JP" sz="2400" dirty="0" smtClean="0">
              <a:solidFill>
                <a:srgbClr val="FF0000"/>
              </a:solidFill>
            </a:endParaRPr>
          </a:p>
          <a:p>
            <a:pPr algn="ctr">
              <a:defRPr/>
            </a:pPr>
            <a:r>
              <a:rPr lang="en-US" altLang="ja-JP" sz="2400" dirty="0" smtClean="0">
                <a:solidFill>
                  <a:srgbClr val="FF0000"/>
                </a:solidFill>
              </a:rPr>
              <a:t>4</a:t>
            </a:r>
            <a:r>
              <a:rPr lang="ja-JP" altLang="en-US" sz="2400" dirty="0" smtClean="0">
                <a:solidFill>
                  <a:srgbClr val="FF0000"/>
                </a:solidFill>
              </a:rPr>
              <a:t>大改悪</a:t>
            </a:r>
            <a:endParaRPr lang="en-US" altLang="ja-JP" sz="2400" dirty="0">
              <a:solidFill>
                <a:srgbClr val="FF0000"/>
              </a:solidFill>
            </a:endParaRPr>
          </a:p>
        </p:txBody>
      </p:sp>
      <p:sp>
        <p:nvSpPr>
          <p:cNvPr id="13" name="正方形/長方形 12"/>
          <p:cNvSpPr/>
          <p:nvPr/>
        </p:nvSpPr>
        <p:spPr>
          <a:xfrm>
            <a:off x="1800225" y="4797425"/>
            <a:ext cx="358775" cy="1444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骨太の方針</a:t>
            </a:r>
          </a:p>
        </p:txBody>
      </p:sp>
      <p:sp>
        <p:nvSpPr>
          <p:cNvPr id="14" name="正方形/長方形 13"/>
          <p:cNvSpPr/>
          <p:nvPr/>
        </p:nvSpPr>
        <p:spPr>
          <a:xfrm>
            <a:off x="2333625" y="4757738"/>
            <a:ext cx="877888" cy="15113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経済財政アクションプログラム</a:t>
            </a:r>
          </a:p>
        </p:txBody>
      </p:sp>
      <p:sp>
        <p:nvSpPr>
          <p:cNvPr id="15" name="右矢印 14"/>
          <p:cNvSpPr/>
          <p:nvPr/>
        </p:nvSpPr>
        <p:spPr>
          <a:xfrm>
            <a:off x="3235325" y="5029200"/>
            <a:ext cx="1768475" cy="9699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FF0000"/>
                </a:solidFill>
              </a:rPr>
              <a:t>審議会結論</a:t>
            </a:r>
          </a:p>
        </p:txBody>
      </p:sp>
      <p:cxnSp>
        <p:nvCxnSpPr>
          <p:cNvPr id="16" name="直線コネクタ 15"/>
          <p:cNvCxnSpPr/>
          <p:nvPr/>
        </p:nvCxnSpPr>
        <p:spPr>
          <a:xfrm>
            <a:off x="5003800" y="4291013"/>
            <a:ext cx="1" cy="2450355"/>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5202238" y="4581525"/>
            <a:ext cx="1098550" cy="18716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rPr>
              <a:t>法改正</a:t>
            </a:r>
          </a:p>
        </p:txBody>
      </p:sp>
      <p:sp>
        <p:nvSpPr>
          <p:cNvPr id="20" name="右矢印 19"/>
          <p:cNvSpPr/>
          <p:nvPr/>
        </p:nvSpPr>
        <p:spPr>
          <a:xfrm>
            <a:off x="6184900" y="4700588"/>
            <a:ext cx="733425" cy="187325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rPr>
              <a:t>準備</a:t>
            </a:r>
          </a:p>
        </p:txBody>
      </p:sp>
      <p:sp>
        <p:nvSpPr>
          <p:cNvPr id="22" name="右矢印 21"/>
          <p:cNvSpPr/>
          <p:nvPr/>
        </p:nvSpPr>
        <p:spPr>
          <a:xfrm>
            <a:off x="7253288" y="2092672"/>
            <a:ext cx="1955800" cy="5873055"/>
          </a:xfrm>
          <a:prstGeom prst="rightArrow">
            <a:avLst>
              <a:gd name="adj1" fmla="val 50000"/>
              <a:gd name="adj2" fmla="val 2302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800" dirty="0" smtClean="0">
              <a:solidFill>
                <a:srgbClr val="FF0000"/>
              </a:solidFill>
            </a:endParaRPr>
          </a:p>
          <a:p>
            <a:pPr algn="ctr">
              <a:defRPr/>
            </a:pPr>
            <a:endParaRPr lang="en-US" altLang="ja-JP" sz="2800" dirty="0">
              <a:solidFill>
                <a:srgbClr val="FF0000"/>
              </a:solidFill>
            </a:endParaRPr>
          </a:p>
          <a:p>
            <a:pPr algn="ctr">
              <a:defRPr/>
            </a:pPr>
            <a:endParaRPr lang="en-US" altLang="ja-JP" sz="2800" dirty="0" smtClean="0">
              <a:solidFill>
                <a:srgbClr val="FF0000"/>
              </a:solidFill>
            </a:endParaRPr>
          </a:p>
          <a:p>
            <a:pPr algn="ctr">
              <a:defRPr/>
            </a:pPr>
            <a:r>
              <a:rPr lang="ja-JP" altLang="en-US" sz="2800" dirty="0" smtClean="0">
                <a:solidFill>
                  <a:srgbClr val="FF0000"/>
                </a:solidFill>
              </a:rPr>
              <a:t>新</a:t>
            </a:r>
            <a:r>
              <a:rPr lang="en-US" altLang="ja-JP" sz="2800" dirty="0" smtClean="0">
                <a:solidFill>
                  <a:srgbClr val="FF0000"/>
                </a:solidFill>
              </a:rPr>
              <a:t>4</a:t>
            </a:r>
            <a:r>
              <a:rPr lang="ja-JP" altLang="en-US" sz="2800" dirty="0" smtClean="0">
                <a:solidFill>
                  <a:srgbClr val="FF0000"/>
                </a:solidFill>
              </a:rPr>
              <a:t>大改悪実施？</a:t>
            </a:r>
            <a:endParaRPr lang="ja-JP" altLang="en-US" sz="2800" dirty="0">
              <a:solidFill>
                <a:srgbClr val="FF0000"/>
              </a:solidFill>
            </a:endParaRPr>
          </a:p>
        </p:txBody>
      </p:sp>
      <p:sp>
        <p:nvSpPr>
          <p:cNvPr id="2" name="正方形/長方形 1"/>
          <p:cNvSpPr/>
          <p:nvPr/>
        </p:nvSpPr>
        <p:spPr>
          <a:xfrm>
            <a:off x="1828800" y="3764756"/>
            <a:ext cx="2599184"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②要介護１，２特</a:t>
            </a:r>
            <a:r>
              <a:rPr lang="ja-JP" altLang="en-US" dirty="0"/>
              <a:t>養排除</a:t>
            </a:r>
          </a:p>
        </p:txBody>
      </p:sp>
      <p:sp>
        <p:nvSpPr>
          <p:cNvPr id="26" name="正方形/長方形 25"/>
          <p:cNvSpPr/>
          <p:nvPr/>
        </p:nvSpPr>
        <p:spPr>
          <a:xfrm>
            <a:off x="2081213" y="4257136"/>
            <a:ext cx="2662237"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③</a:t>
            </a:r>
            <a:r>
              <a:rPr lang="en-US" altLang="ja-JP" dirty="0" smtClean="0"/>
              <a:t>2</a:t>
            </a:r>
            <a:r>
              <a:rPr lang="ja-JP" altLang="en-US" dirty="0" smtClean="0"/>
              <a:t>割負担④預貯金要件</a:t>
            </a:r>
            <a:endParaRPr lang="ja-JP" altLang="en-US" dirty="0"/>
          </a:p>
        </p:txBody>
      </p:sp>
      <p:sp>
        <p:nvSpPr>
          <p:cNvPr id="3" name="正方形/長方形 2"/>
          <p:cNvSpPr/>
          <p:nvPr/>
        </p:nvSpPr>
        <p:spPr>
          <a:xfrm>
            <a:off x="7229475" y="3040063"/>
            <a:ext cx="1599798" cy="220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rPr>
              <a:t>①</a:t>
            </a:r>
            <a:r>
              <a:rPr kumimoji="1" lang="ja-JP" altLang="en-US" dirty="0" smtClean="0">
                <a:solidFill>
                  <a:srgbClr val="FF0000"/>
                </a:solidFill>
              </a:rPr>
              <a:t>要介護１，２保険給付外し</a:t>
            </a:r>
            <a:endParaRPr kumimoji="1" lang="en-US" altLang="ja-JP" dirty="0" smtClean="0">
              <a:solidFill>
                <a:srgbClr val="FF0000"/>
              </a:solidFill>
            </a:endParaRPr>
          </a:p>
          <a:p>
            <a:r>
              <a:rPr lang="ja-JP" altLang="en-US" dirty="0" smtClean="0">
                <a:solidFill>
                  <a:srgbClr val="FF0000"/>
                </a:solidFill>
              </a:rPr>
              <a:t>②生活援助等自己負担</a:t>
            </a:r>
            <a:endParaRPr lang="en-US" altLang="ja-JP" dirty="0" smtClean="0">
              <a:solidFill>
                <a:srgbClr val="FF0000"/>
              </a:solidFill>
            </a:endParaRPr>
          </a:p>
          <a:p>
            <a:r>
              <a:rPr kumimoji="1" lang="ja-JP" altLang="en-US" dirty="0" smtClean="0">
                <a:solidFill>
                  <a:srgbClr val="FF0000"/>
                </a:solidFill>
              </a:rPr>
              <a:t>③</a:t>
            </a:r>
            <a:r>
              <a:rPr kumimoji="1" lang="en-US" altLang="ja-JP" dirty="0" smtClean="0">
                <a:solidFill>
                  <a:srgbClr val="FF0000"/>
                </a:solidFill>
              </a:rPr>
              <a:t>65</a:t>
            </a:r>
            <a:r>
              <a:rPr kumimoji="1" lang="ja-JP" altLang="en-US" dirty="0" smtClean="0">
                <a:solidFill>
                  <a:srgbClr val="FF0000"/>
                </a:solidFill>
              </a:rPr>
              <a:t>歳以上</a:t>
            </a:r>
            <a:r>
              <a:rPr kumimoji="1" lang="en-US" altLang="ja-JP" dirty="0" smtClean="0">
                <a:solidFill>
                  <a:srgbClr val="FF0000"/>
                </a:solidFill>
              </a:rPr>
              <a:t>2</a:t>
            </a:r>
            <a:r>
              <a:rPr kumimoji="1" lang="ja-JP" altLang="en-US" dirty="0" smtClean="0">
                <a:solidFill>
                  <a:srgbClr val="FF0000"/>
                </a:solidFill>
              </a:rPr>
              <a:t>割負担</a:t>
            </a:r>
            <a:endParaRPr kumimoji="1" lang="en-US" altLang="ja-JP" dirty="0" smtClean="0">
              <a:solidFill>
                <a:srgbClr val="FF0000"/>
              </a:solidFill>
            </a:endParaRPr>
          </a:p>
          <a:p>
            <a:r>
              <a:rPr lang="ja-JP" altLang="en-US" dirty="0" smtClean="0">
                <a:solidFill>
                  <a:srgbClr val="FF0000"/>
                </a:solidFill>
              </a:rPr>
              <a:t>④預貯金で負担増</a:t>
            </a:r>
            <a:endParaRPr kumimoji="1" lang="ja-JP" altLang="en-US" dirty="0">
              <a:solidFill>
                <a:srgbClr val="FF0000"/>
              </a:solidFill>
            </a:endParaRPr>
          </a:p>
        </p:txBody>
      </p:sp>
    </p:spTree>
    <p:extLst>
      <p:ext uri="{BB962C8B-B14F-4D97-AF65-F5344CB8AC3E}">
        <p14:creationId xmlns:p14="http://schemas.microsoft.com/office/powerpoint/2010/main" val="2231152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sz="5400" dirty="0" smtClean="0">
                <a:solidFill>
                  <a:srgbClr val="FF0000"/>
                </a:solidFill>
              </a:rPr>
              <a:t>安倍暴走改革で５年後は</a:t>
            </a:r>
            <a:endParaRPr kumimoji="1" lang="ja-JP" altLang="en-US" sz="5400" dirty="0">
              <a:solidFill>
                <a:srgbClr val="FF0000"/>
              </a:solidFill>
            </a:endParaRPr>
          </a:p>
        </p:txBody>
      </p:sp>
      <p:sp>
        <p:nvSpPr>
          <p:cNvPr id="3" name="コンテンツ プレースホルダー 2"/>
          <p:cNvSpPr>
            <a:spLocks noGrp="1"/>
          </p:cNvSpPr>
          <p:nvPr>
            <p:ph idx="1"/>
          </p:nvPr>
        </p:nvSpPr>
        <p:spPr>
          <a:xfrm>
            <a:off x="457200" y="1417638"/>
            <a:ext cx="8229600" cy="5035698"/>
          </a:xfrm>
        </p:spPr>
        <p:txBody>
          <a:bodyPr>
            <a:normAutofit fontScale="92500"/>
          </a:bodyPr>
          <a:lstStyle/>
          <a:p>
            <a:pPr marL="0" indent="0">
              <a:buNone/>
            </a:pPr>
            <a:r>
              <a:rPr kumimoji="1" lang="ja-JP" altLang="en-US" sz="4400" dirty="0" smtClean="0"/>
              <a:t>○</a:t>
            </a:r>
            <a:r>
              <a:rPr kumimoji="1" lang="ja-JP" altLang="en-US" sz="4400" dirty="0" smtClean="0">
                <a:solidFill>
                  <a:srgbClr val="FF0000"/>
                </a:solidFill>
              </a:rPr>
              <a:t>保険給付は要介護３以上</a:t>
            </a:r>
            <a:r>
              <a:rPr kumimoji="1" lang="ja-JP" altLang="en-US" sz="4400" dirty="0" smtClean="0"/>
              <a:t>に限定</a:t>
            </a:r>
            <a:endParaRPr kumimoji="1" lang="en-US" altLang="ja-JP" sz="4400" dirty="0" smtClean="0"/>
          </a:p>
          <a:p>
            <a:pPr marL="0" indent="0">
              <a:buNone/>
            </a:pPr>
            <a:r>
              <a:rPr lang="ja-JP" altLang="en-US" sz="4400" dirty="0" smtClean="0"/>
              <a:t>○</a:t>
            </a:r>
            <a:r>
              <a:rPr lang="ja-JP" altLang="en-US" sz="4400" dirty="0" smtClean="0">
                <a:solidFill>
                  <a:srgbClr val="FF0000"/>
                </a:solidFill>
              </a:rPr>
              <a:t>生活援助・福祉用具・住宅改修は　自費</a:t>
            </a:r>
            <a:r>
              <a:rPr lang="ja-JP" altLang="en-US" sz="4400" dirty="0" smtClean="0"/>
              <a:t>利用</a:t>
            </a:r>
            <a:endParaRPr lang="en-US" altLang="ja-JP" sz="4400" dirty="0" smtClean="0"/>
          </a:p>
          <a:p>
            <a:pPr marL="0" indent="0">
              <a:buNone/>
            </a:pPr>
            <a:r>
              <a:rPr kumimoji="1" lang="ja-JP" altLang="en-US" sz="4400" dirty="0" smtClean="0"/>
              <a:t>○利用者負担は</a:t>
            </a:r>
            <a:r>
              <a:rPr kumimoji="1" lang="ja-JP" altLang="en-US" sz="4400" dirty="0" smtClean="0">
                <a:solidFill>
                  <a:srgbClr val="FF0000"/>
                </a:solidFill>
              </a:rPr>
              <a:t>原則２割</a:t>
            </a:r>
            <a:r>
              <a:rPr kumimoji="1" lang="ja-JP" altLang="en-US" sz="4400" dirty="0" smtClean="0"/>
              <a:t>負担</a:t>
            </a:r>
            <a:endParaRPr kumimoji="1" lang="en-US" altLang="ja-JP" sz="4400" dirty="0" smtClean="0"/>
          </a:p>
          <a:p>
            <a:pPr marL="0" indent="0">
              <a:buNone/>
            </a:pPr>
            <a:r>
              <a:rPr lang="ja-JP" altLang="en-US" sz="4400" dirty="0" smtClean="0"/>
              <a:t>○</a:t>
            </a:r>
            <a:r>
              <a:rPr lang="ja-JP" altLang="en-US" sz="4400" dirty="0" smtClean="0">
                <a:solidFill>
                  <a:srgbClr val="FF0000"/>
                </a:solidFill>
              </a:rPr>
              <a:t>預貯金等があれば３割</a:t>
            </a:r>
            <a:r>
              <a:rPr lang="ja-JP" altLang="en-US" sz="4400" dirty="0" smtClean="0"/>
              <a:t>負担</a:t>
            </a:r>
            <a:endParaRPr lang="en-US" altLang="ja-JP" sz="4400" dirty="0" smtClean="0"/>
          </a:p>
          <a:p>
            <a:pPr marL="0" indent="0">
              <a:buNone/>
            </a:pPr>
            <a:r>
              <a:rPr kumimoji="1" lang="en-US" altLang="ja-JP" dirty="0" smtClean="0"/>
              <a:t>※</a:t>
            </a:r>
            <a:r>
              <a:rPr kumimoji="1" lang="ja-JP" altLang="en-US" dirty="0" smtClean="0"/>
              <a:t>マイナンバー活用で預貯金はもれなく把握、</a:t>
            </a:r>
            <a:endParaRPr kumimoji="1" lang="en-US" altLang="ja-JP" dirty="0" smtClean="0"/>
          </a:p>
          <a:p>
            <a:pPr marL="0" indent="0">
              <a:buNone/>
            </a:pPr>
            <a:r>
              <a:rPr lang="ja-JP" altLang="en-US" dirty="0" smtClean="0"/>
              <a:t>医療</a:t>
            </a:r>
            <a:r>
              <a:rPr lang="ja-JP" altLang="en-US" dirty="0"/>
              <a:t>保険</a:t>
            </a:r>
            <a:r>
              <a:rPr lang="ja-JP" altLang="en-US" dirty="0" smtClean="0"/>
              <a:t>も同じ負担の仕組みへ</a:t>
            </a:r>
            <a:endParaRPr kumimoji="1" lang="ja-JP" altLang="en-US" dirty="0"/>
          </a:p>
        </p:txBody>
      </p:sp>
    </p:spTree>
    <p:extLst>
      <p:ext uri="{BB962C8B-B14F-4D97-AF65-F5344CB8AC3E}">
        <p14:creationId xmlns:p14="http://schemas.microsoft.com/office/powerpoint/2010/main" val="1266064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457200" y="980728"/>
            <a:ext cx="8240713" cy="4896197"/>
          </a:xfrm>
        </p:spPr>
        <p:txBody>
          <a:bodyPr>
            <a:normAutofit/>
          </a:bodyPr>
          <a:lstStyle/>
          <a:p>
            <a:pPr>
              <a:buFont typeface="Wingdings" pitchFamily="2" charset="2"/>
              <a:buNone/>
            </a:pPr>
            <a:r>
              <a:rPr lang="en-US" altLang="ja-JP" sz="3600" dirty="0" smtClean="0">
                <a:latin typeface="Calibri" pitchFamily="34" charset="0"/>
                <a:ea typeface="ＭＳ Ｐゴシック" charset="-128"/>
              </a:rPr>
              <a:t>【</a:t>
            </a:r>
            <a:r>
              <a:rPr lang="ja-JP" altLang="en-US" sz="3600" dirty="0" smtClean="0">
                <a:latin typeface="Calibri" pitchFamily="34" charset="0"/>
                <a:ea typeface="ＭＳ Ｐゴシック" charset="-128"/>
              </a:rPr>
              <a:t>堺市</a:t>
            </a:r>
            <a:r>
              <a:rPr lang="ja-JP" altLang="en-US" sz="3600" dirty="0" smtClean="0">
                <a:latin typeface="Calibri" pitchFamily="34" charset="0"/>
                <a:ea typeface="ＭＳ Ｐゴシック" charset="-128"/>
              </a:rPr>
              <a:t>　基準月額</a:t>
            </a:r>
            <a:r>
              <a:rPr lang="en-US" altLang="ja-JP" sz="3600" dirty="0">
                <a:latin typeface="Calibri" pitchFamily="34" charset="0"/>
                <a:ea typeface="ＭＳ Ｐゴシック" charset="-128"/>
              </a:rPr>
              <a:t>】</a:t>
            </a:r>
            <a:endParaRPr lang="en-US" altLang="en-US" sz="3600"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a:t>
            </a:r>
            <a:r>
              <a:rPr lang="en-US" altLang="ja-JP" sz="3600" dirty="0" smtClean="0">
                <a:latin typeface="Calibri" pitchFamily="34" charset="0"/>
                <a:ea typeface="ＭＳ Ｐゴシック" charset="-128"/>
              </a:rPr>
              <a:t>1</a:t>
            </a:r>
            <a:r>
              <a:rPr altLang="en-US" sz="3600" dirty="0" smtClean="0">
                <a:latin typeface="Calibri" pitchFamily="34" charset="0"/>
                <a:ea typeface="ＭＳ Ｐゴシック" charset="-128"/>
              </a:rPr>
              <a:t>期（２０００～０２年）　</a:t>
            </a:r>
            <a:r>
              <a:rPr lang="en-US" altLang="ja-JP" sz="3600" u="sng" dirty="0" smtClean="0">
                <a:latin typeface="Calibri" pitchFamily="34" charset="0"/>
                <a:ea typeface="ＭＳ Ｐゴシック" charset="-128"/>
              </a:rPr>
              <a:t>3,367</a:t>
            </a:r>
            <a:r>
              <a:rPr altLang="en-US" sz="3600" u="sng" dirty="0" smtClean="0">
                <a:latin typeface="Calibri" pitchFamily="34" charset="0"/>
                <a:ea typeface="ＭＳ Ｐゴシック" charset="-128"/>
              </a:rPr>
              <a:t>円</a:t>
            </a:r>
            <a:endParaRPr altLang="en-US" sz="3600"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第２期（２００３～０５年）　</a:t>
            </a:r>
            <a:r>
              <a:rPr lang="en-US" altLang="ja-JP" sz="3600" u="sng" dirty="0" smtClean="0">
                <a:latin typeface="Calibri" pitchFamily="34" charset="0"/>
                <a:ea typeface="ＭＳ Ｐゴシック" charset="-128"/>
              </a:rPr>
              <a:t>3,700</a:t>
            </a:r>
            <a:r>
              <a:rPr lang="ja-JP" altLang="en-US" sz="3600" u="sng" dirty="0" smtClean="0">
                <a:latin typeface="Calibri" pitchFamily="34" charset="0"/>
                <a:ea typeface="ＭＳ Ｐゴシック" charset="-128"/>
              </a:rPr>
              <a:t>円</a:t>
            </a:r>
            <a:endParaRPr altLang="en-US" sz="3600"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第３期（２００６～０８年）</a:t>
            </a:r>
            <a:r>
              <a:rPr altLang="en-US" sz="3600" u="sng" dirty="0" smtClean="0">
                <a:latin typeface="Calibri" pitchFamily="34" charset="0"/>
                <a:ea typeface="ＭＳ Ｐゴシック" charset="-128"/>
              </a:rPr>
              <a:t>　</a:t>
            </a:r>
            <a:r>
              <a:rPr lang="ja-JP" altLang="en-US" sz="3600" u="sng" dirty="0" smtClean="0">
                <a:latin typeface="Calibri" pitchFamily="34" charset="0"/>
                <a:ea typeface="ＭＳ Ｐゴシック" charset="-128"/>
              </a:rPr>
              <a:t>５</a:t>
            </a:r>
            <a:r>
              <a:rPr lang="en-US" altLang="ja-JP" sz="3600" u="sng" dirty="0" smtClean="0">
                <a:latin typeface="Calibri" pitchFamily="34" charset="0"/>
                <a:ea typeface="ＭＳ Ｐゴシック" charset="-128"/>
              </a:rPr>
              <a:t>,</a:t>
            </a:r>
            <a:r>
              <a:rPr lang="ja-JP" altLang="en-US" sz="3600" u="sng" dirty="0" smtClean="0">
                <a:latin typeface="Calibri" pitchFamily="34" charset="0"/>
                <a:ea typeface="ＭＳ Ｐゴシック" charset="-128"/>
              </a:rPr>
              <a:t>０９２円</a:t>
            </a:r>
            <a:endParaRPr lang="en-US" altLang="ja-JP" sz="3600" u="sng"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第４期（２００９～１１年）</a:t>
            </a:r>
            <a:r>
              <a:rPr altLang="en-US" sz="4000" u="sng" dirty="0" smtClean="0">
                <a:latin typeface="Calibri" pitchFamily="34" charset="0"/>
                <a:ea typeface="ＭＳ Ｐゴシック" charset="-128"/>
              </a:rPr>
              <a:t>　</a:t>
            </a:r>
            <a:r>
              <a:rPr lang="ja-JP" altLang="en-US" sz="4000" u="sng" dirty="0">
                <a:latin typeface="Calibri" pitchFamily="34" charset="0"/>
                <a:ea typeface="ＭＳ Ｐゴシック" charset="-128"/>
              </a:rPr>
              <a:t>４</a:t>
            </a:r>
            <a:r>
              <a:rPr lang="en-US" altLang="ja-JP" sz="4000" u="sng" dirty="0" smtClean="0">
                <a:latin typeface="Calibri" pitchFamily="34" charset="0"/>
                <a:ea typeface="ＭＳ Ｐゴシック" charset="-128"/>
              </a:rPr>
              <a:t>,</a:t>
            </a:r>
            <a:r>
              <a:rPr lang="ja-JP" altLang="en-US" sz="4000" u="sng" dirty="0" smtClean="0">
                <a:latin typeface="Calibri" pitchFamily="34" charset="0"/>
                <a:ea typeface="ＭＳ Ｐゴシック" charset="-128"/>
              </a:rPr>
              <a:t>８３７円</a:t>
            </a:r>
            <a:endParaRPr lang="en-US" altLang="en-US" sz="4000" u="sng" dirty="0" smtClean="0">
              <a:latin typeface="Calibri" pitchFamily="34" charset="0"/>
              <a:ea typeface="ＭＳ Ｐゴシック" charset="-128"/>
            </a:endParaRPr>
          </a:p>
          <a:p>
            <a:pPr>
              <a:buFont typeface="Wingdings" pitchFamily="2" charset="2"/>
              <a:buNone/>
            </a:pPr>
            <a:r>
              <a:rPr lang="ja-JP" altLang="en-US" sz="3600" dirty="0" smtClean="0"/>
              <a:t>第５期（２０１２～１４年）</a:t>
            </a:r>
            <a:r>
              <a:rPr lang="ja-JP" altLang="en-US" sz="4000" dirty="0" smtClean="0"/>
              <a:t>　</a:t>
            </a:r>
            <a:r>
              <a:rPr lang="ja-JP" altLang="en-US" sz="4000" u="sng" dirty="0"/>
              <a:t>５</a:t>
            </a:r>
            <a:r>
              <a:rPr lang="en-US" altLang="ja-JP" sz="4000" u="sng" dirty="0" smtClean="0"/>
              <a:t>,</a:t>
            </a:r>
            <a:r>
              <a:rPr lang="ja-JP" altLang="en-US" sz="4000" u="sng" dirty="0" smtClean="0"/>
              <a:t>３４９円</a:t>
            </a:r>
            <a:endParaRPr lang="en-US" altLang="ja-JP" sz="4000" u="sng" dirty="0" smtClean="0">
              <a:latin typeface="Calibri" pitchFamily="34" charset="0"/>
              <a:ea typeface="ＭＳ Ｐゴシック" charset="-128"/>
            </a:endParaRPr>
          </a:p>
          <a:p>
            <a:pPr>
              <a:buFont typeface="Wingdings" pitchFamily="2" charset="2"/>
              <a:buNone/>
            </a:pPr>
            <a:endParaRPr lang="en-US" altLang="ja-JP" sz="3600" u="sng" dirty="0" smtClean="0">
              <a:latin typeface="Calibri" pitchFamily="34" charset="0"/>
              <a:ea typeface="ＭＳ Ｐゴシック" charset="-128"/>
            </a:endParaRPr>
          </a:p>
          <a:p>
            <a:pPr>
              <a:buFont typeface="Wingdings" pitchFamily="2" charset="2"/>
              <a:buNone/>
            </a:pPr>
            <a:endParaRPr lang="en-US" altLang="ja-JP" dirty="0" smtClean="0">
              <a:latin typeface="Calibri" pitchFamily="34" charset="0"/>
              <a:ea typeface="ＭＳ Ｐゴシック" charset="-128"/>
            </a:endParaRPr>
          </a:p>
          <a:p>
            <a:pPr>
              <a:buFont typeface="Wingdings" pitchFamily="2" charset="2"/>
              <a:buNone/>
            </a:pPr>
            <a:endParaRPr altLang="en-US" u="sng" dirty="0" smtClean="0">
              <a:latin typeface="Calibri" pitchFamily="34" charset="0"/>
              <a:ea typeface="ＭＳ Ｐゴシック" charset="-128"/>
            </a:endParaRPr>
          </a:p>
        </p:txBody>
      </p:sp>
      <p:sp>
        <p:nvSpPr>
          <p:cNvPr id="27652" name="Text Box 4"/>
          <p:cNvSpPr txBox="1">
            <a:spLocks noChangeArrowheads="1"/>
          </p:cNvSpPr>
          <p:nvPr/>
        </p:nvSpPr>
        <p:spPr bwMode="auto">
          <a:xfrm>
            <a:off x="-266575" y="5085184"/>
            <a:ext cx="8964488" cy="1631216"/>
          </a:xfrm>
          <a:prstGeom prst="rect">
            <a:avLst/>
          </a:prstGeom>
          <a:noFill/>
          <a:ln w="9525">
            <a:noFill/>
            <a:miter lim="800000"/>
            <a:headEnd/>
            <a:tailEnd/>
          </a:ln>
        </p:spPr>
        <p:txBody>
          <a:bodyPr wrap="square">
            <a:spAutoFit/>
          </a:bodyPr>
          <a:lstStyle/>
          <a:p>
            <a:pPr>
              <a:spcBef>
                <a:spcPct val="50000"/>
              </a:spcBef>
            </a:pPr>
            <a:r>
              <a:rPr lang="ja-JP" altLang="en-US" sz="4000" u="sng" dirty="0" smtClean="0">
                <a:solidFill>
                  <a:srgbClr val="FF0000"/>
                </a:solidFill>
              </a:rPr>
              <a:t>　第</a:t>
            </a:r>
            <a:r>
              <a:rPr lang="en-US" altLang="ja-JP" sz="4000" u="sng" dirty="0" smtClean="0">
                <a:solidFill>
                  <a:srgbClr val="FF0000"/>
                </a:solidFill>
              </a:rPr>
              <a:t>6</a:t>
            </a:r>
            <a:r>
              <a:rPr lang="ja-JP" altLang="en-US" sz="4000" u="sng" dirty="0" smtClean="0">
                <a:solidFill>
                  <a:srgbClr val="FF0000"/>
                </a:solidFill>
              </a:rPr>
              <a:t>期（２０１５～１７年）　</a:t>
            </a:r>
            <a:r>
              <a:rPr lang="en-US" altLang="ja-JP" sz="4000" u="sng" dirty="0">
                <a:solidFill>
                  <a:srgbClr val="FF0000"/>
                </a:solidFill>
              </a:rPr>
              <a:t>6,128</a:t>
            </a:r>
            <a:r>
              <a:rPr lang="ja-JP" altLang="en-US" sz="4000" u="sng" dirty="0" smtClean="0">
                <a:solidFill>
                  <a:srgbClr val="FF0000"/>
                </a:solidFill>
              </a:rPr>
              <a:t>円</a:t>
            </a:r>
            <a:endParaRPr lang="en-US" altLang="ja-JP" sz="4000" u="sng" dirty="0" smtClean="0">
              <a:solidFill>
                <a:srgbClr val="FF0000"/>
              </a:solidFill>
            </a:endParaRPr>
          </a:p>
          <a:p>
            <a:pPr>
              <a:spcBef>
                <a:spcPct val="50000"/>
              </a:spcBef>
            </a:pPr>
            <a:r>
              <a:rPr lang="ja-JP" altLang="en-US" sz="2400" dirty="0" smtClean="0"/>
              <a:t>　　　　　　　　　　　　</a:t>
            </a:r>
            <a:r>
              <a:rPr lang="ja-JP" altLang="en-US" sz="4000" dirty="0" smtClean="0">
                <a:solidFill>
                  <a:srgbClr val="FF0000"/>
                </a:solidFill>
              </a:rPr>
              <a:t>２０２</a:t>
            </a:r>
            <a:r>
              <a:rPr lang="ja-JP" altLang="en-US" sz="4000" dirty="0">
                <a:solidFill>
                  <a:srgbClr val="FF0000"/>
                </a:solidFill>
              </a:rPr>
              <a:t>５</a:t>
            </a:r>
            <a:r>
              <a:rPr lang="ja-JP" altLang="en-US" sz="4000" dirty="0" smtClean="0">
                <a:solidFill>
                  <a:srgbClr val="FF0000"/>
                </a:solidFill>
              </a:rPr>
              <a:t>年推計　約</a:t>
            </a:r>
            <a:r>
              <a:rPr lang="en-US" altLang="ja-JP" sz="4000" dirty="0" smtClean="0">
                <a:solidFill>
                  <a:srgbClr val="FF0000"/>
                </a:solidFill>
              </a:rPr>
              <a:t>9,500</a:t>
            </a:r>
            <a:r>
              <a:rPr lang="ja-JP" altLang="en-US" sz="4000" dirty="0" smtClean="0">
                <a:solidFill>
                  <a:srgbClr val="FF0000"/>
                </a:solidFill>
              </a:rPr>
              <a:t>円</a:t>
            </a:r>
            <a:r>
              <a:rPr lang="ja-JP" altLang="en-US" sz="3200" dirty="0" smtClean="0">
                <a:solidFill>
                  <a:srgbClr val="FF0000"/>
                </a:solidFill>
              </a:rPr>
              <a:t>　　　　　　　　　　　　　　　　　　</a:t>
            </a:r>
            <a:endParaRPr lang="ja-JP" altLang="en-US" sz="3200" dirty="0">
              <a:solidFill>
                <a:srgbClr val="FF0000"/>
              </a:solidFill>
            </a:endParaRPr>
          </a:p>
        </p:txBody>
      </p:sp>
      <p:sp>
        <p:nvSpPr>
          <p:cNvPr id="12292" name="タイトル 1"/>
          <p:cNvSpPr txBox="1">
            <a:spLocks noGrp="1"/>
          </p:cNvSpPr>
          <p:nvPr>
            <p:ph type="title"/>
          </p:nvPr>
        </p:nvSpPr>
        <p:spPr>
          <a:xfrm>
            <a:off x="457200" y="274639"/>
            <a:ext cx="8579296" cy="490066"/>
          </a:xfrm>
        </p:spPr>
        <p:txBody>
          <a:bodyPr>
            <a:normAutofit fontScale="90000"/>
          </a:bodyPr>
          <a:lstStyle/>
          <a:p>
            <a:pPr eaLnBrk="1" hangingPunct="1"/>
            <a:r>
              <a:rPr sz="6000" u="sng" dirty="0" err="1" smtClean="0">
                <a:latin typeface="Calibri" pitchFamily="34" charset="0"/>
                <a:ea typeface="ＭＳ Ｐゴシック" charset="-128"/>
              </a:rPr>
              <a:t>上がり続ける介護保険料</a:t>
            </a:r>
            <a:endParaRPr sz="6000" u="sng" dirty="0" smtClean="0">
              <a:latin typeface="Calibri" pitchFamily="34" charset="0"/>
              <a:ea typeface="ＭＳ Ｐゴシック" charset="-128"/>
            </a:endParaRPr>
          </a:p>
        </p:txBody>
      </p:sp>
    </p:spTree>
    <p:extLst>
      <p:ext uri="{BB962C8B-B14F-4D97-AF65-F5344CB8AC3E}">
        <p14:creationId xmlns:p14="http://schemas.microsoft.com/office/powerpoint/2010/main" val="4848227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113"/>
            <a:ext cx="8435280" cy="1224136"/>
          </a:xfrm>
          <a:solidFill>
            <a:srgbClr val="FFFF00"/>
          </a:solidFill>
        </p:spPr>
        <p:txBody>
          <a:bodyPr>
            <a:normAutofit fontScale="90000"/>
          </a:bodyPr>
          <a:lstStyle/>
          <a:p>
            <a:pPr algn="l"/>
            <a:r>
              <a:rPr lang="ja-JP" altLang="en-US" dirty="0" smtClean="0"/>
              <a:t>堤</a:t>
            </a:r>
            <a:r>
              <a:rPr lang="ja-JP" altLang="en-US" dirty="0"/>
              <a:t>修三</a:t>
            </a:r>
            <a:r>
              <a:rPr lang="ja-JP" altLang="en-US" dirty="0" smtClean="0"/>
              <a:t>氏</a:t>
            </a:r>
            <a:r>
              <a:rPr lang="ja-JP" altLang="en-US" dirty="0"/>
              <a:t>「介護保険</a:t>
            </a:r>
            <a:r>
              <a:rPr lang="ja-JP" altLang="en-US" dirty="0" smtClean="0"/>
              <a:t>は</a:t>
            </a:r>
            <a:r>
              <a:rPr lang="en-US" altLang="ja-JP" dirty="0" smtClean="0">
                <a:solidFill>
                  <a:srgbClr val="FF0000"/>
                </a:solidFill>
              </a:rPr>
              <a:t>『</a:t>
            </a:r>
            <a:r>
              <a:rPr lang="ja-JP" altLang="en-US" dirty="0" smtClean="0">
                <a:solidFill>
                  <a:srgbClr val="FF0000"/>
                </a:solidFill>
              </a:rPr>
              <a:t>国家的詐欺</a:t>
            </a:r>
            <a:r>
              <a:rPr lang="en-US" altLang="ja-JP" dirty="0" smtClean="0">
                <a:solidFill>
                  <a:srgbClr val="FF0000"/>
                </a:solidFill>
              </a:rPr>
              <a:t>』</a:t>
            </a:r>
            <a:r>
              <a:rPr lang="ja-JP" altLang="en-US" dirty="0" smtClean="0"/>
              <a:t>」</a:t>
            </a:r>
            <a:r>
              <a:rPr lang="ja-JP" altLang="en-US" dirty="0"/>
              <a:t/>
            </a:r>
            <a:br>
              <a:rPr lang="ja-JP" altLang="en-US" dirty="0"/>
            </a:br>
            <a:r>
              <a:rPr lang="ja-JP" altLang="en-US" sz="2700" b="1" dirty="0" smtClean="0"/>
              <a:t>介護</a:t>
            </a:r>
            <a:r>
              <a:rPr lang="ja-JP" altLang="en-US" sz="2700" b="1" dirty="0"/>
              <a:t>保険創設</a:t>
            </a:r>
            <a:r>
              <a:rPr lang="ja-JP" altLang="en-US" sz="2700" b="1" dirty="0" smtClean="0"/>
              <a:t>時の厚労省老健</a:t>
            </a:r>
            <a:r>
              <a:rPr lang="ja-JP" altLang="en-US" sz="2700" b="1" dirty="0"/>
              <a:t>局長。「介護保険の</a:t>
            </a:r>
            <a:r>
              <a:rPr lang="ja-JP" altLang="en-US" sz="2700" b="1" dirty="0" smtClean="0"/>
              <a:t>生み</a:t>
            </a:r>
            <a:r>
              <a:rPr lang="ja-JP" altLang="en-US" sz="2700" b="1" dirty="0"/>
              <a:t>の親</a:t>
            </a:r>
            <a:r>
              <a:rPr lang="ja-JP" altLang="en-US" sz="2700" b="1" dirty="0" smtClean="0"/>
              <a:t>」</a:t>
            </a:r>
            <a:endParaRPr kumimoji="1" lang="ja-JP" altLang="en-US" sz="2700" b="1" dirty="0"/>
          </a:p>
        </p:txBody>
      </p:sp>
      <p:sp>
        <p:nvSpPr>
          <p:cNvPr id="3" name="コンテンツ プレースホルダー 2"/>
          <p:cNvSpPr>
            <a:spLocks noGrp="1"/>
          </p:cNvSpPr>
          <p:nvPr>
            <p:ph idx="1"/>
          </p:nvPr>
        </p:nvSpPr>
        <p:spPr>
          <a:xfrm>
            <a:off x="251520" y="1916832"/>
            <a:ext cx="8352928" cy="5149482"/>
          </a:xfrm>
        </p:spPr>
        <p:txBody>
          <a:bodyPr>
            <a:normAutofit fontScale="92500" lnSpcReduction="20000"/>
          </a:bodyPr>
          <a:lstStyle/>
          <a:p>
            <a:pPr marL="0" indent="0">
              <a:buNone/>
            </a:pPr>
            <a:r>
              <a:rPr lang="ja-JP" altLang="en-US" dirty="0" smtClean="0"/>
              <a:t>● 「保険料を納めた人には平等に給付を行うのが</a:t>
            </a:r>
            <a:r>
              <a:rPr lang="ja-JP" altLang="en-US" dirty="0"/>
              <a:t>保険制度の大前提」。</a:t>
            </a:r>
          </a:p>
          <a:p>
            <a:pPr marL="0" indent="0">
              <a:buNone/>
            </a:pPr>
            <a:r>
              <a:rPr lang="ja-JP" altLang="en-US" dirty="0"/>
              <a:t>● しかし「２０１５年改定や財務省の給付抑制路</a:t>
            </a:r>
          </a:p>
          <a:p>
            <a:pPr marL="0" indent="0">
              <a:buNone/>
            </a:pPr>
            <a:r>
              <a:rPr lang="ja-JP" altLang="en-US" dirty="0"/>
              <a:t>線の提案では、この前提が崩れつつあると危惧</a:t>
            </a:r>
          </a:p>
          <a:p>
            <a:pPr marL="0" indent="0">
              <a:buNone/>
            </a:pPr>
            <a:r>
              <a:rPr lang="ja-JP" altLang="en-US" dirty="0"/>
              <a:t>している」</a:t>
            </a:r>
          </a:p>
          <a:p>
            <a:pPr marL="0" indent="0">
              <a:buNone/>
            </a:pPr>
            <a:r>
              <a:rPr lang="ja-JP" altLang="en-US" dirty="0"/>
              <a:t>● さらに要支援者の訪問介護などを市町村の</a:t>
            </a:r>
          </a:p>
          <a:p>
            <a:pPr marL="0" indent="0">
              <a:buNone/>
            </a:pPr>
            <a:r>
              <a:rPr lang="ja-JP" altLang="en-US" dirty="0"/>
              <a:t>事業に移し替えたり、補足給付の資産要件を導</a:t>
            </a:r>
          </a:p>
          <a:p>
            <a:pPr marL="0" indent="0">
              <a:buNone/>
            </a:pPr>
            <a:r>
              <a:rPr lang="ja-JP" altLang="en-US" dirty="0"/>
              <a:t>入するなどは、保険制度からいえば全くの筋違</a:t>
            </a:r>
          </a:p>
          <a:p>
            <a:pPr marL="0" indent="0">
              <a:buNone/>
            </a:pPr>
            <a:r>
              <a:rPr lang="ja-JP" altLang="en-US" dirty="0"/>
              <a:t>いで、「</a:t>
            </a:r>
            <a:r>
              <a:rPr lang="ja-JP" altLang="en-US" b="1" dirty="0">
                <a:solidFill>
                  <a:srgbClr val="FF0000"/>
                </a:solidFill>
              </a:rPr>
              <a:t>団塊世代にとって介護保険は</a:t>
            </a:r>
            <a:r>
              <a:rPr lang="en-US" altLang="ja-JP" b="1" dirty="0">
                <a:solidFill>
                  <a:srgbClr val="FF0000"/>
                </a:solidFill>
              </a:rPr>
              <a:t>『</a:t>
            </a:r>
            <a:r>
              <a:rPr lang="ja-JP" altLang="en-US" b="1" dirty="0">
                <a:solidFill>
                  <a:srgbClr val="FF0000"/>
                </a:solidFill>
              </a:rPr>
              <a:t>国家的詐</a:t>
            </a:r>
          </a:p>
          <a:p>
            <a:pPr marL="0" indent="0">
              <a:buNone/>
            </a:pPr>
            <a:r>
              <a:rPr lang="ja-JP" altLang="en-US" b="1" dirty="0">
                <a:solidFill>
                  <a:srgbClr val="FF0000"/>
                </a:solidFill>
              </a:rPr>
              <a:t>欺</a:t>
            </a:r>
            <a:r>
              <a:rPr lang="en-US" altLang="ja-JP" b="1" dirty="0">
                <a:solidFill>
                  <a:srgbClr val="FF0000"/>
                </a:solidFill>
              </a:rPr>
              <a:t>』</a:t>
            </a:r>
            <a:r>
              <a:rPr lang="ja-JP" altLang="en-US" b="1" dirty="0">
                <a:solidFill>
                  <a:srgbClr val="FF0000"/>
                </a:solidFill>
              </a:rPr>
              <a:t>となりつつある</a:t>
            </a:r>
            <a:r>
              <a:rPr lang="ja-JP" altLang="en-US" dirty="0"/>
              <a:t>ように思えてならない</a:t>
            </a:r>
            <a:r>
              <a:rPr lang="ja-JP" altLang="en-US" dirty="0" smtClean="0"/>
              <a:t>」</a:t>
            </a:r>
            <a:endParaRPr lang="en-US" altLang="ja-JP" dirty="0" smtClean="0"/>
          </a:p>
          <a:p>
            <a:pPr marL="0" indent="0">
              <a:buNone/>
            </a:pPr>
            <a:r>
              <a:rPr kumimoji="1" lang="ja-JP" altLang="en-US" sz="1900" dirty="0" smtClean="0"/>
              <a:t>　　　　　　　　　　　　　　　　　　　　　　　　シルバー産業新聞（２０１５年１１月１０日）</a:t>
            </a:r>
            <a:endParaRPr kumimoji="1" lang="ja-JP" altLang="en-US" sz="1900" dirty="0"/>
          </a:p>
        </p:txBody>
      </p:sp>
    </p:spTree>
    <p:extLst>
      <p:ext uri="{BB962C8B-B14F-4D97-AF65-F5344CB8AC3E}">
        <p14:creationId xmlns:p14="http://schemas.microsoft.com/office/powerpoint/2010/main" val="23707941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51285"/>
            <a:ext cx="8147248" cy="634082"/>
          </a:xfrm>
          <a:solidFill>
            <a:srgbClr val="FFFF00"/>
          </a:solidFill>
        </p:spPr>
        <p:txBody>
          <a:bodyPr/>
          <a:lstStyle/>
          <a:p>
            <a:r>
              <a:rPr lang="ja-JP" altLang="en-US" dirty="0"/>
              <a:t>何</a:t>
            </a:r>
            <a:r>
              <a:rPr lang="ja-JP" altLang="en-US" dirty="0" smtClean="0"/>
              <a:t>からとりくむべきか</a:t>
            </a:r>
            <a:endParaRPr kumimoji="1" lang="ja-JP" altLang="en-US" dirty="0"/>
          </a:p>
        </p:txBody>
      </p:sp>
      <p:sp>
        <p:nvSpPr>
          <p:cNvPr id="3" name="コンテンツ プレースホルダー 2"/>
          <p:cNvSpPr>
            <a:spLocks noGrp="1"/>
          </p:cNvSpPr>
          <p:nvPr>
            <p:ph idx="1"/>
          </p:nvPr>
        </p:nvSpPr>
        <p:spPr>
          <a:xfrm>
            <a:off x="0" y="908720"/>
            <a:ext cx="9144000" cy="5949280"/>
          </a:xfrm>
        </p:spPr>
        <p:txBody>
          <a:bodyPr/>
          <a:lstStyle/>
          <a:p>
            <a:pPr marL="0" indent="0">
              <a:buNone/>
            </a:pPr>
            <a:r>
              <a:rPr lang="ja-JP" altLang="en-US" dirty="0" smtClean="0"/>
              <a:t>①堺市へ要求書を出し、話し合いをします。ご参加を</a:t>
            </a:r>
            <a:endParaRPr lang="en-US" altLang="ja-JP" dirty="0" smtClean="0"/>
          </a:p>
          <a:p>
            <a:pPr marL="0" indent="0">
              <a:buNone/>
            </a:pPr>
            <a:r>
              <a:rPr lang="ja-JP" altLang="en-US" dirty="0" smtClean="0"/>
              <a:t>②</a:t>
            </a:r>
            <a:r>
              <a:rPr lang="ja-JP" altLang="en-US" dirty="0" smtClean="0"/>
              <a:t>３月２９日まで</a:t>
            </a:r>
            <a:endParaRPr lang="en-US" altLang="ja-JP" dirty="0" smtClean="0"/>
          </a:p>
          <a:p>
            <a:pPr marL="0" indent="0">
              <a:buNone/>
            </a:pPr>
            <a:r>
              <a:rPr kumimoji="1" lang="ja-JP" altLang="en-US" dirty="0" smtClean="0"/>
              <a:t>第３回堺市</a:t>
            </a:r>
            <a:r>
              <a:rPr lang="ja-JP" altLang="en-US" dirty="0" smtClean="0"/>
              <a:t>社会</a:t>
            </a:r>
            <a:r>
              <a:rPr lang="ja-JP" altLang="en-US" dirty="0"/>
              <a:t>福祉審議会高齢者福祉専門</a:t>
            </a:r>
            <a:r>
              <a:rPr lang="ja-JP" altLang="en-US" dirty="0" smtClean="0"/>
              <a:t>分科会</a:t>
            </a:r>
            <a:endParaRPr lang="en-US" altLang="ja-JP" dirty="0" smtClean="0"/>
          </a:p>
          <a:p>
            <a:pPr marL="0" indent="0">
              <a:buNone/>
            </a:pPr>
            <a:r>
              <a:rPr lang="ja-JP" altLang="en-US" dirty="0" smtClean="0"/>
              <a:t>委員に働きかけを！　「現行相当だけにしてください」</a:t>
            </a:r>
            <a:endParaRPr lang="en-US" altLang="ja-JP" dirty="0" smtClean="0"/>
          </a:p>
          <a:p>
            <a:pPr marL="0" indent="0">
              <a:buNone/>
            </a:pPr>
            <a:r>
              <a:rPr lang="ja-JP" altLang="en-US" dirty="0" smtClean="0"/>
              <a:t>「ケアプラン支援会議を止めてください</a:t>
            </a:r>
            <a:r>
              <a:rPr lang="ja-JP" altLang="en-US" dirty="0"/>
              <a:t>」</a:t>
            </a:r>
            <a:r>
              <a:rPr lang="ja-JP" altLang="en-US" dirty="0" smtClean="0"/>
              <a:t>　</a:t>
            </a:r>
            <a:endParaRPr lang="en-US" altLang="ja-JP" dirty="0" smtClean="0"/>
          </a:p>
          <a:p>
            <a:pPr marL="0" indent="0">
              <a:buNone/>
            </a:pPr>
            <a:r>
              <a:rPr lang="ja-JP" altLang="en-US" dirty="0" smtClean="0"/>
              <a:t>③</a:t>
            </a:r>
            <a:r>
              <a:rPr kumimoji="1" lang="ja-JP" altLang="en-US" dirty="0" smtClean="0"/>
              <a:t>　</a:t>
            </a:r>
            <a:r>
              <a:rPr kumimoji="1" lang="en-US" altLang="ja-JP" dirty="0" smtClean="0"/>
              <a:t>5</a:t>
            </a:r>
            <a:r>
              <a:rPr kumimoji="1" lang="ja-JP" altLang="en-US" dirty="0" smtClean="0"/>
              <a:t>月～</a:t>
            </a:r>
            <a:r>
              <a:rPr kumimoji="1" lang="en-US" altLang="ja-JP" dirty="0" smtClean="0"/>
              <a:t>6</a:t>
            </a:r>
            <a:r>
              <a:rPr kumimoji="1" lang="ja-JP" altLang="en-US" dirty="0" smtClean="0"/>
              <a:t>月　堺市議会</a:t>
            </a:r>
            <a:endParaRPr kumimoji="1" lang="en-US" altLang="ja-JP" dirty="0" smtClean="0"/>
          </a:p>
          <a:p>
            <a:pPr marL="0" indent="0">
              <a:buNone/>
            </a:pPr>
            <a:r>
              <a:rPr lang="ja-JP" altLang="en-US" dirty="0"/>
              <a:t>　</a:t>
            </a:r>
            <a:r>
              <a:rPr lang="ja-JP" altLang="en-US" dirty="0" smtClean="0"/>
              <a:t>議員への働きかけを！</a:t>
            </a:r>
            <a:endParaRPr kumimoji="1" lang="en-US" altLang="ja-JP" dirty="0" smtClean="0"/>
          </a:p>
          <a:p>
            <a:pPr marL="0" indent="0">
              <a:buNone/>
            </a:pPr>
            <a:r>
              <a:rPr lang="ja-JP" altLang="en-US" dirty="0" smtClean="0"/>
              <a:t>④</a:t>
            </a:r>
            <a:r>
              <a:rPr lang="en-US" altLang="ja-JP" dirty="0" smtClean="0"/>
              <a:t>8</a:t>
            </a:r>
            <a:r>
              <a:rPr lang="ja-JP" altLang="en-US" dirty="0" smtClean="0"/>
              <a:t>月　訪問・通所・居宅介護支援事業所説明会</a:t>
            </a:r>
            <a:r>
              <a:rPr kumimoji="1" lang="ja-JP" altLang="en-US" dirty="0" smtClean="0"/>
              <a:t>　</a:t>
            </a:r>
            <a:endParaRPr kumimoji="1" lang="en-US" altLang="ja-JP" dirty="0" smtClean="0"/>
          </a:p>
          <a:p>
            <a:pPr marL="0" indent="0">
              <a:buNone/>
            </a:pPr>
            <a:r>
              <a:rPr lang="ja-JP" altLang="en-US" dirty="0"/>
              <a:t>　</a:t>
            </a:r>
            <a:r>
              <a:rPr lang="ja-JP" altLang="en-US" dirty="0" smtClean="0"/>
              <a:t>まだ実施まで半年以上。さらにはたらきかけを！</a:t>
            </a:r>
            <a:endParaRPr kumimoji="1" lang="ja-JP" altLang="en-US" dirty="0"/>
          </a:p>
        </p:txBody>
      </p:sp>
    </p:spTree>
    <p:extLst>
      <p:ext uri="{BB962C8B-B14F-4D97-AF65-F5344CB8AC3E}">
        <p14:creationId xmlns:p14="http://schemas.microsoft.com/office/powerpoint/2010/main" val="27472185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要求</a:t>
            </a: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項目</a:t>
            </a:r>
            <a:r>
              <a:rPr lang="ja-JP" altLang="en-US" u="sng" kern="100" dirty="0" smtClean="0">
                <a:latin typeface="Century" panose="02040604050505020304" pitchFamily="18" charset="0"/>
                <a:ea typeface="ＭＳ ゴシック" panose="020B0609070205080204" pitchFamily="49" charset="-128"/>
                <a:cs typeface="Times New Roman" panose="02020603050405020304" pitchFamily="18" charset="0"/>
              </a:rPr>
              <a:t>案</a:t>
            </a:r>
            <a:endParaRPr lang="ja-JP" altLang="en-US" u="sng" dirty="0"/>
          </a:p>
        </p:txBody>
      </p:sp>
      <p:sp>
        <p:nvSpPr>
          <p:cNvPr id="4" name="正方形/長方形 3"/>
          <p:cNvSpPr/>
          <p:nvPr/>
        </p:nvSpPr>
        <p:spPr>
          <a:xfrm>
            <a:off x="107950" y="1449388"/>
            <a:ext cx="8712200" cy="5478423"/>
          </a:xfrm>
          <a:prstGeom prst="rect">
            <a:avLst/>
          </a:prstGeom>
        </p:spPr>
        <p:txBody>
          <a:bodyPr>
            <a:spAutoFit/>
          </a:bodyPr>
          <a:lstStyle/>
          <a:p>
            <a:pPr marL="152400" indent="-152400">
              <a:spcAft>
                <a:spcPts val="0"/>
              </a:spcAft>
              <a:defRPr/>
            </a:pP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①総合</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事業</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に移行してもすべての利用者が</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訪問・通所ともすべて現行相当</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サービス</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を利用できるように</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する</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en-US" sz="2800" kern="100" dirty="0">
                <a:latin typeface="Century" panose="02040604050505020304" pitchFamily="18" charset="0"/>
                <a:ea typeface="ＭＳ ゴシック" panose="020B0609070205080204" pitchFamily="49" charset="-128"/>
                <a:cs typeface="Times New Roman" panose="02020603050405020304" pitchFamily="18" charset="0"/>
              </a:rPr>
              <a:t>②</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訪問型</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サービスの生活</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援助</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をホームヘルパーから</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無資格者によるサービスへの置き換えを行わないこと</a:t>
            </a:r>
            <a:endParaRPr lang="en-US"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152400" indent="-152400">
              <a:spcAft>
                <a:spcPts val="0"/>
              </a:spcAft>
              <a:defRPr/>
            </a:pP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③</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通所型サービスについては</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、報酬単価</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の低い「緩和型</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」は導入しないこ</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と</a:t>
            </a:r>
            <a:endParaRPr lang="en-US"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152400" indent="-152400">
              <a:spcAft>
                <a:spcPts val="0"/>
              </a:spcAft>
              <a:defRPr/>
            </a:pP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④総合事業の各サービスについては「併用」をみとめること</a:t>
            </a:r>
            <a:endParaRPr lang="en-US"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152400" indent="-152400">
              <a:spcAft>
                <a:spcPts val="0"/>
              </a:spcAft>
              <a:defRPr/>
            </a:pP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⑤平成２９年４月１日一斉移行でなく更新者からの順次移行とすること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401225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要求</a:t>
            </a: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項目</a:t>
            </a:r>
            <a:r>
              <a:rPr lang="ja-JP" altLang="en-US" u="sng" kern="100" dirty="0" smtClean="0">
                <a:latin typeface="Century" panose="02040604050505020304" pitchFamily="18" charset="0"/>
                <a:ea typeface="ＭＳ ゴシック" panose="020B0609070205080204" pitchFamily="49" charset="-128"/>
                <a:cs typeface="Times New Roman" panose="02020603050405020304" pitchFamily="18" charset="0"/>
              </a:rPr>
              <a:t>案</a:t>
            </a:r>
            <a:endParaRPr lang="ja-JP" altLang="en-US" u="sng" dirty="0"/>
          </a:p>
        </p:txBody>
      </p:sp>
      <p:sp>
        <p:nvSpPr>
          <p:cNvPr id="4" name="正方形/長方形 3"/>
          <p:cNvSpPr/>
          <p:nvPr/>
        </p:nvSpPr>
        <p:spPr>
          <a:xfrm>
            <a:off x="107950" y="1449388"/>
            <a:ext cx="8712200" cy="3970318"/>
          </a:xfrm>
          <a:prstGeom prst="rect">
            <a:avLst/>
          </a:prstGeom>
        </p:spPr>
        <p:txBody>
          <a:bodyPr>
            <a:spAutoFit/>
          </a:bodyPr>
          <a:lstStyle/>
          <a:p>
            <a:pPr marL="152400" indent="-152400">
              <a:spcAft>
                <a:spcPts val="0"/>
              </a:spcAft>
              <a:defRPr/>
            </a:pPr>
            <a:r>
              <a:rPr lang="ja-JP" altLang="en-US" sz="2800" kern="100" dirty="0">
                <a:latin typeface="Century" panose="02040604050505020304" pitchFamily="18" charset="0"/>
                <a:ea typeface="ＭＳ ゴシック" panose="020B0609070205080204" pitchFamily="49" charset="-128"/>
                <a:cs typeface="Times New Roman" panose="02020603050405020304" pitchFamily="18" charset="0"/>
              </a:rPr>
              <a:t>⑥</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区役所</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窓口</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では相談者に対しまず要介護認定の申請受け付けることを徹底し、基本チェックリストは希望者のみ</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に実施</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すること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en-US" sz="2800" kern="100" dirty="0">
                <a:latin typeface="Century" panose="02040604050505020304" pitchFamily="18" charset="0"/>
                <a:ea typeface="ＭＳ ゴシック" panose="020B0609070205080204" pitchFamily="49" charset="-128"/>
                <a:cs typeface="Times New Roman" panose="02020603050405020304" pitchFamily="18" charset="0"/>
              </a:rPr>
              <a:t>⑦</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「自立支援型</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マネジメン</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ト」に名を借りたケアプラン支援会議は導入しないこと。</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利用者のサービス選択権を保障すること</a:t>
            </a:r>
            <a:endParaRPr lang="en-US"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152400" indent="-152400">
              <a:spcAft>
                <a:spcPts val="0"/>
              </a:spcAft>
              <a:defRPr/>
            </a:pPr>
            <a:r>
              <a:rPr lang="ja-JP" altLang="en-US" sz="2800" kern="100" dirty="0">
                <a:latin typeface="Century" panose="02040604050505020304" pitchFamily="18" charset="0"/>
                <a:ea typeface="ＭＳ ゴシック" panose="020B0609070205080204" pitchFamily="49" charset="-128"/>
                <a:cs typeface="Times New Roman" panose="02020603050405020304" pitchFamily="18" charset="0"/>
              </a:rPr>
              <a:t>⑧</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総合</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事業の実施に当たっては</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事前に</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関係者</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の意見を聞き、</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協議</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を尽くし合意を得たうえで行うこととし、一方的に進めないこと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297634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堺市社会福祉審議会高齢者福祉</a:t>
            </a:r>
            <a:r>
              <a:rPr kumimoji="1" lang="en-US" altLang="ja-JP" sz="4000" dirty="0" smtClean="0"/>
              <a:t/>
            </a:r>
            <a:br>
              <a:rPr kumimoji="1" lang="en-US" altLang="ja-JP" sz="4000" dirty="0" smtClean="0"/>
            </a:br>
            <a:r>
              <a:rPr kumimoji="1" lang="ja-JP" altLang="en-US" sz="4000" dirty="0" smtClean="0"/>
              <a:t>専門分科会委員①</a:t>
            </a:r>
            <a:endParaRPr kumimoji="1" lang="ja-JP" altLang="en-US" sz="4000" dirty="0"/>
          </a:p>
        </p:txBody>
      </p:sp>
      <p:sp>
        <p:nvSpPr>
          <p:cNvPr id="3" name="コンテンツ プレースホルダー 2"/>
          <p:cNvSpPr>
            <a:spLocks noGrp="1"/>
          </p:cNvSpPr>
          <p:nvPr>
            <p:ph idx="1"/>
          </p:nvPr>
        </p:nvSpPr>
        <p:spPr>
          <a:xfrm>
            <a:off x="179512" y="1556792"/>
            <a:ext cx="8712968" cy="5141168"/>
          </a:xfrm>
        </p:spPr>
        <p:txBody>
          <a:bodyPr/>
          <a:lstStyle/>
          <a:p>
            <a:pPr marL="0" indent="0">
              <a:buNone/>
            </a:pPr>
            <a:r>
              <a:rPr lang="ja-JP" altLang="en-US" sz="3600" dirty="0" smtClean="0"/>
              <a:t>安　部　勝　之   </a:t>
            </a:r>
            <a:r>
              <a:rPr lang="ja-JP" altLang="en-US" sz="1800" dirty="0" smtClean="0"/>
              <a:t> 　　</a:t>
            </a:r>
            <a:r>
              <a:rPr lang="ja-JP" altLang="en-US" dirty="0" smtClean="0"/>
              <a:t>堺市社会福祉協議会</a:t>
            </a:r>
          </a:p>
          <a:p>
            <a:pPr marL="0" indent="0">
              <a:buNone/>
            </a:pPr>
            <a:r>
              <a:rPr lang="ja-JP" altLang="en-US" sz="3600" dirty="0" smtClean="0"/>
              <a:t>裏　山　正　利　 　　堺市議会議員</a:t>
            </a:r>
          </a:p>
          <a:p>
            <a:pPr marL="0" indent="0">
              <a:buNone/>
            </a:pPr>
            <a:r>
              <a:rPr lang="ja-JP" altLang="en-US" sz="3600" dirty="0" smtClean="0"/>
              <a:t>岡　田　進　一 　　　大阪市立大学大学院 </a:t>
            </a:r>
          </a:p>
          <a:p>
            <a:pPr marL="0" indent="0">
              <a:buNone/>
            </a:pPr>
            <a:r>
              <a:rPr lang="ja-JP" altLang="en-US" sz="3600" dirty="0" smtClean="0"/>
              <a:t>岡　原　和　弘 　　　堺市医師会</a:t>
            </a:r>
          </a:p>
          <a:p>
            <a:pPr marL="0" indent="0">
              <a:buNone/>
            </a:pPr>
            <a:r>
              <a:rPr lang="ja-JP" altLang="en-US" sz="3600" dirty="0" smtClean="0"/>
              <a:t>小　倉　美津子 　堺市人権教育推進協議会</a:t>
            </a:r>
          </a:p>
          <a:p>
            <a:pPr marL="0" indent="0">
              <a:buNone/>
            </a:pPr>
            <a:r>
              <a:rPr lang="ja-JP" altLang="en-US" sz="3600" dirty="0" smtClean="0"/>
              <a:t>上　野　秀　香 　大阪介護支援専門員協会</a:t>
            </a:r>
          </a:p>
          <a:p>
            <a:pPr marL="0" indent="0">
              <a:buNone/>
            </a:pPr>
            <a:r>
              <a:rPr lang="ja-JP" altLang="en-US" sz="3600" dirty="0" smtClean="0"/>
              <a:t>川　井　太加子　 桃山学院大学 </a:t>
            </a:r>
          </a:p>
          <a:p>
            <a:pPr marL="0" indent="0">
              <a:buNone/>
            </a:pPr>
            <a:r>
              <a:rPr lang="ja-JP" altLang="en-US" sz="3600" dirty="0" smtClean="0"/>
              <a:t>久　保　洋　子 　堺市女性団体協議会</a:t>
            </a:r>
          </a:p>
        </p:txBody>
      </p:sp>
    </p:spTree>
    <p:extLst>
      <p:ext uri="{BB962C8B-B14F-4D97-AF65-F5344CB8AC3E}">
        <p14:creationId xmlns:p14="http://schemas.microsoft.com/office/powerpoint/2010/main" val="25559302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bwMode="auto">
          <a:xfrm>
            <a:off x="107504" y="1556792"/>
            <a:ext cx="9165704" cy="51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黒　田　研　二 　　関西大学　</a:t>
            </a:r>
          </a:p>
          <a:p>
            <a:pPr marL="0" indent="0">
              <a:buFont typeface="Arial" panose="020B0604020202020204" pitchFamily="34" charset="0"/>
              <a:buNone/>
            </a:pPr>
            <a:r>
              <a:rPr lang="ja-JP" altLang="en-US" dirty="0" smtClean="0"/>
              <a:t>鈴　木　利　次 　　堺市薬剤師会</a:t>
            </a:r>
          </a:p>
          <a:p>
            <a:pPr marL="0" indent="0">
              <a:buFont typeface="Arial" panose="020B0604020202020204" pitchFamily="34" charset="0"/>
              <a:buNone/>
            </a:pPr>
            <a:r>
              <a:rPr lang="ja-JP" altLang="en-US" dirty="0" smtClean="0"/>
              <a:t>髙　橋　　　明 　　介護支援ﾈｯﾄﾜｰｸ協議会・さかい</a:t>
            </a:r>
          </a:p>
          <a:p>
            <a:pPr marL="0" indent="0">
              <a:buFont typeface="Arial" panose="020B0604020202020204" pitchFamily="34" charset="0"/>
              <a:buNone/>
            </a:pPr>
            <a:r>
              <a:rPr lang="ja-JP" altLang="en-US" dirty="0" smtClean="0"/>
              <a:t>髙　橋　義　之　　 堺市社会福祉施設協議会</a:t>
            </a:r>
          </a:p>
          <a:p>
            <a:pPr marL="0" indent="0">
              <a:buFont typeface="Arial" panose="020B0604020202020204" pitchFamily="34" charset="0"/>
              <a:buNone/>
            </a:pPr>
            <a:r>
              <a:rPr lang="ja-JP" altLang="en-US" dirty="0" smtClean="0"/>
              <a:t>中　西　時　彦 　　 堺市歯科医師会</a:t>
            </a:r>
          </a:p>
          <a:p>
            <a:pPr marL="0" indent="0">
              <a:buFont typeface="Arial" panose="020B0604020202020204" pitchFamily="34" charset="0"/>
              <a:buNone/>
            </a:pPr>
            <a:r>
              <a:rPr lang="ja-JP" altLang="en-US" dirty="0" smtClean="0"/>
              <a:t>橋　本　宜　和　　 堺市老人クラブ連合会</a:t>
            </a:r>
          </a:p>
          <a:p>
            <a:pPr marL="0" indent="0">
              <a:buFont typeface="Arial" panose="020B0604020202020204" pitchFamily="34" charset="0"/>
              <a:buNone/>
            </a:pPr>
            <a:r>
              <a:rPr lang="ja-JP" altLang="en-US" dirty="0" smtClean="0"/>
              <a:t>藤　原　広　行　　 連合大阪 堺地区協議会</a:t>
            </a:r>
          </a:p>
          <a:p>
            <a:pPr marL="0" indent="0">
              <a:buFont typeface="Arial" panose="020B0604020202020204" pitchFamily="34" charset="0"/>
              <a:buNone/>
            </a:pPr>
            <a:r>
              <a:rPr lang="ja-JP" altLang="en-US" dirty="0" smtClean="0"/>
              <a:t>豆　野　陽　一 　大阪狭山市▪堺市美原区歯科医師</a:t>
            </a:r>
          </a:p>
          <a:p>
            <a:pPr marL="0" indent="0">
              <a:buFont typeface="Arial" panose="020B0604020202020204" pitchFamily="34" charset="0"/>
              <a:buNone/>
            </a:pPr>
            <a:r>
              <a:rPr lang="ja-JP" altLang="en-US" dirty="0" smtClean="0"/>
              <a:t>宮　田　英　幸 　　大阪社会福祉士会</a:t>
            </a:r>
            <a:endParaRPr lang="ja-JP" altLang="en-US" dirty="0"/>
          </a:p>
        </p:txBody>
      </p:sp>
      <p:sp>
        <p:nvSpPr>
          <p:cNvPr id="7" name="タイトル 1"/>
          <p:cNvSpPr>
            <a:spLocks noGrp="1"/>
          </p:cNvSpPr>
          <p:nvPr>
            <p:ph type="title"/>
          </p:nvPr>
        </p:nvSpPr>
        <p:spPr/>
        <p:txBody>
          <a:bodyPr/>
          <a:lstStyle/>
          <a:p>
            <a:r>
              <a:rPr kumimoji="1" lang="ja-JP" altLang="en-US" sz="4000" dirty="0" smtClean="0"/>
              <a:t>堺市社会福祉審議会高齢者福祉</a:t>
            </a:r>
            <a:r>
              <a:rPr kumimoji="1" lang="en-US" altLang="ja-JP" sz="4000" dirty="0" smtClean="0"/>
              <a:t/>
            </a:r>
            <a:br>
              <a:rPr kumimoji="1" lang="en-US" altLang="ja-JP" sz="4000" dirty="0" smtClean="0"/>
            </a:br>
            <a:r>
              <a:rPr kumimoji="1" lang="ja-JP" altLang="en-US" sz="4000" dirty="0" smtClean="0"/>
              <a:t>専門分科会委員②</a:t>
            </a:r>
            <a:endParaRPr kumimoji="1" lang="ja-JP" altLang="en-US" sz="4000" dirty="0"/>
          </a:p>
        </p:txBody>
      </p:sp>
    </p:spTree>
    <p:extLst>
      <p:ext uri="{BB962C8B-B14F-4D97-AF65-F5344CB8AC3E}">
        <p14:creationId xmlns:p14="http://schemas.microsoft.com/office/powerpoint/2010/main" val="3310002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a:xfrm>
            <a:off x="457200" y="274638"/>
            <a:ext cx="8229600" cy="5602287"/>
          </a:xfrm>
        </p:spPr>
        <p:txBody>
          <a:bodyPr/>
          <a:lstStyle/>
          <a:p>
            <a:pPr eaLnBrk="1" hangingPunct="1"/>
            <a:r>
              <a:rPr lang="ja-JP" altLang="en-US" sz="8800" i="1" dirty="0" smtClean="0">
                <a:solidFill>
                  <a:srgbClr val="FF0000"/>
                </a:solidFill>
              </a:rPr>
              <a:t>地域の共同で</a:t>
            </a:r>
            <a:r>
              <a:rPr lang="en-US" altLang="ja-JP" sz="8800" i="1" dirty="0" smtClean="0">
                <a:solidFill>
                  <a:srgbClr val="FF0000"/>
                </a:solidFill>
              </a:rPr>
              <a:t/>
            </a:r>
            <a:br>
              <a:rPr lang="en-US" altLang="ja-JP" sz="8800" i="1" dirty="0" smtClean="0">
                <a:solidFill>
                  <a:srgbClr val="FF0000"/>
                </a:solidFill>
              </a:rPr>
            </a:br>
            <a:r>
              <a:rPr lang="ja-JP" altLang="en-US" sz="8800" i="1" dirty="0" smtClean="0">
                <a:solidFill>
                  <a:srgbClr val="FF0000"/>
                </a:solidFill>
              </a:rPr>
              <a:t>チャレンジを！</a:t>
            </a:r>
            <a:r>
              <a:rPr lang="en-US" altLang="ja-JP" sz="7200" dirty="0" smtClean="0"/>
              <a:t/>
            </a:r>
            <a:br>
              <a:rPr lang="en-US" altLang="ja-JP" sz="7200" dirty="0" smtClean="0"/>
            </a:br>
            <a:r>
              <a:rPr lang="en-US" altLang="ja-JP" dirty="0" smtClean="0"/>
              <a:t/>
            </a:r>
            <a:br>
              <a:rPr lang="en-US" altLang="ja-JP" dirty="0" smtClean="0"/>
            </a:br>
            <a:r>
              <a:rPr lang="ja-JP" altLang="en-US" dirty="0" smtClean="0"/>
              <a:t>ご清聴ありがとうございました</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13771</TotalTime>
  <Words>4734</Words>
  <Application>Microsoft Office PowerPoint</Application>
  <PresentationFormat>画面に合わせる (4:3)</PresentationFormat>
  <Paragraphs>954</Paragraphs>
  <Slides>99</Slides>
  <Notes>49</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99</vt:i4>
      </vt:variant>
    </vt:vector>
  </HeadingPairs>
  <TitlesOfParts>
    <vt:vector size="118" baseType="lpstr">
      <vt:lpstr>ＤＦ特太ゴシック体</vt:lpstr>
      <vt:lpstr>ＤＨＰ特太ゴシック体</vt:lpstr>
      <vt:lpstr>HGPｺﾞｼｯｸE</vt:lpstr>
      <vt:lpstr>HGPｺﾞｼｯｸM</vt:lpstr>
      <vt:lpstr>HGP創英角ｺﾞｼｯｸUB</vt:lpstr>
      <vt:lpstr>HGSｺﾞｼｯｸE</vt:lpstr>
      <vt:lpstr>HG丸ｺﾞｼｯｸM-PRO</vt:lpstr>
      <vt:lpstr>HG創英角ｺﾞｼｯｸUB</vt:lpstr>
      <vt:lpstr>ＭＳ Ｐゴシック</vt:lpstr>
      <vt:lpstr>ＭＳ Ｐ明朝</vt:lpstr>
      <vt:lpstr>ＭＳ ゴシック</vt:lpstr>
      <vt:lpstr>ＭＳ 明朝</vt:lpstr>
      <vt:lpstr>新細明體</vt:lpstr>
      <vt:lpstr>Arial</vt:lpstr>
      <vt:lpstr>Calibri</vt:lpstr>
      <vt:lpstr>Century</vt:lpstr>
      <vt:lpstr>Times New Roman</vt:lpstr>
      <vt:lpstr>Wingdings</vt:lpstr>
      <vt:lpstr>Office テーマ</vt:lpstr>
      <vt:lpstr>    検証！ 堺市の総合事業案　　　　    </vt:lpstr>
      <vt:lpstr>本日お話し</vt:lpstr>
      <vt:lpstr> 新総合事業の狙いとその基本的枠組み</vt:lpstr>
      <vt:lpstr>PowerPoint プレゼンテーション</vt:lpstr>
      <vt:lpstr>PowerPoint プレゼンテーション</vt:lpstr>
      <vt:lpstr>要支援のヘルパー、デイサービスは市町村事業へ</vt:lpstr>
      <vt:lpstr>要支援者と新総合事業</vt:lpstr>
      <vt:lpstr>PowerPoint プレゼンテーション</vt:lpstr>
      <vt:lpstr>先行自治体での現状と 問題点</vt:lpstr>
      <vt:lpstr>「地域支援事業への移行時期」 全国1579自治体（広域連合含む）（厚労省調査2016年１月４日）</vt:lpstr>
      <vt:lpstr>PowerPoint プレゼンテーション</vt:lpstr>
      <vt:lpstr>「多様なサービスの確保ができますか？」 （中央社保協アンケート昨年９月～１２月　１０５７自治体が回答）</vt:lpstr>
      <vt:lpstr>先行自治体にもさまざまなタイプ</vt:lpstr>
      <vt:lpstr>国モデル率先実行「卒業」促進型 三重県桑名市　２０１５年４月実施</vt:lpstr>
      <vt:lpstr>桑名市の「地域生活応援会議」（地域ケア会議）</vt:lpstr>
      <vt:lpstr>PowerPoint プレゼンテーション</vt:lpstr>
      <vt:lpstr>基準緩和サービスA中心型の 問題点</vt:lpstr>
      <vt:lpstr>総合事業の構成</vt:lpstr>
      <vt:lpstr>訪問型・通所型サービスＡ（基準緩和）</vt:lpstr>
      <vt:lpstr>PowerPoint プレゼンテーション</vt:lpstr>
      <vt:lpstr>国モデル率先実行　基準緩和Ａ中心 ～新潟県上越市　２０１５年４月実施</vt:lpstr>
      <vt:lpstr>通所型サービス利用者の7割が緩和型等へ移行 新潟県上越市　2015年11月時点</vt:lpstr>
      <vt:lpstr>堺市案の 内容と問題点</vt:lpstr>
      <vt:lpstr>堺市のスケジュール</vt:lpstr>
      <vt:lpstr>二転三転の堺市案 堺市ホームページ掲載案（１月８日）はすでに変更</vt:lpstr>
      <vt:lpstr>二転三転の堺市案 堺市ホームページ掲載案（１月８日）はすでに変更</vt:lpstr>
      <vt:lpstr>最新（２月２２日）堺市のサービス類型案 （要支援１・２、基本ﾁｪｯｸﾘｽﾄ該当者）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堺市案のここが問題！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堺市案のここが問題！</vt:lpstr>
      <vt:lpstr>通所介護事業所は縮小・撤退？ ２０１６年７月～８月大阪府内調査</vt:lpstr>
      <vt:lpstr>ここが問題！堺市案 ①総合事業への移行方式</vt:lpstr>
      <vt:lpstr>PowerPoint プレゼンテーション</vt:lpstr>
      <vt:lpstr>サービス利用の選別</vt:lpstr>
      <vt:lpstr>ここが問題！堺市案 ②区役所窓口ではチェックリストせず</vt:lpstr>
      <vt:lpstr>堺市の要介護認定の状況</vt:lpstr>
      <vt:lpstr>ここが問題！堺市案 ③ケアプラン支援会議を導入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ワースト１モデルの堺市 なぜそんなに「軽い」の？</vt:lpstr>
      <vt:lpstr>ワースト１モデルの堺市 あてもないのに類型づくり</vt:lpstr>
      <vt:lpstr>ワースト１モデルの堺市 府内でどこもやってない最悪案も</vt:lpstr>
      <vt:lpstr>「安心」の消えた堺市の介護保険</vt:lpstr>
      <vt:lpstr>要支援切り捨てでない 総合事業へのチャレンジ ～方向性と課題 現行サービスを基本とした制度構築を　</vt:lpstr>
      <vt:lpstr>現行相当サービスのみで移行　</vt:lpstr>
      <vt:lpstr>倉敷市の動向　</vt:lpstr>
      <vt:lpstr>厚労省の「移行セミナー」では</vt:lpstr>
      <vt:lpstr>厚労省の「移行セミナー」では</vt:lpstr>
      <vt:lpstr>厚労省の「移行セミナー」では</vt:lpstr>
      <vt:lpstr>当面する目標と取り組み</vt:lpstr>
      <vt:lpstr>安上がりサービスの置き換えが目的</vt:lpstr>
      <vt:lpstr>専門的サービスを土台にプラスアルファを</vt:lpstr>
      <vt:lpstr>PowerPoint プレゼンテーション</vt:lpstr>
      <vt:lpstr>地域支援事業の上限設定　</vt:lpstr>
      <vt:lpstr>参議院での付帯決議</vt:lpstr>
      <vt:lpstr>次期制度改定 要支援外しから軽度者外しへ 2割負担化 資産要件拡大</vt:lpstr>
      <vt:lpstr>PowerPoint プレゼンテーション</vt:lpstr>
      <vt:lpstr>従来の介護保険サービスの 4つの特徴</vt:lpstr>
      <vt:lpstr>介護の４大改悪　　</vt:lpstr>
      <vt:lpstr>介護保険4大改悪</vt:lpstr>
      <vt:lpstr>経済財政運営の基本方針を示す「骨太の方針」 ６月３０日閣議決定</vt:lpstr>
      <vt:lpstr>骨太の方針２０１５では</vt:lpstr>
      <vt:lpstr>次のターゲットは軽度者（要介護１，２）</vt:lpstr>
      <vt:lpstr>生活援助と福祉用具は自己負担 保険からも事業からも外す</vt:lpstr>
      <vt:lpstr>今年末までに結論、 来年通常国会へ法案提出</vt:lpstr>
      <vt:lpstr>骨太の方針２０１５（閣議決定）では</vt:lpstr>
      <vt:lpstr>74歳まで2割負担へ 2017年法改悪　</vt:lpstr>
      <vt:lpstr>預貯金があれば負担割合増やす マイナンバーの狙い</vt:lpstr>
      <vt:lpstr>75歳以上　4年後（2019年度）には 医療も介護も原則2割負担に</vt:lpstr>
      <vt:lpstr>経済・財政再生計画 介護保険・新4大改悪</vt:lpstr>
      <vt:lpstr>2016年末までに「結論」、 2017年法改正、18年～実施</vt:lpstr>
      <vt:lpstr>安倍暴走改革で５年後は</vt:lpstr>
      <vt:lpstr>上がり続ける介護保険料</vt:lpstr>
      <vt:lpstr>堤修三氏「介護保険は『国家的詐欺』」 介護保険創設時の厚労省老健局長。「介護保険の生みの親」</vt:lpstr>
      <vt:lpstr>何からとりくむべきか</vt:lpstr>
      <vt:lpstr>要求項目案</vt:lpstr>
      <vt:lpstr>要求項目案</vt:lpstr>
      <vt:lpstr>堺市社会福祉審議会高齢者福祉 専門分科会委員①</vt:lpstr>
      <vt:lpstr>堺市社会福祉審議会高齢者福祉 専門分科会委員②</vt:lpstr>
      <vt:lpstr>地域の共同で チャレンジを！  ご清聴ありがとうございました</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日下部雅喜</cp:lastModifiedBy>
  <cp:revision>651</cp:revision>
  <dcterms:created xsi:type="dcterms:W3CDTF">2012-03-04T00:00:04Z</dcterms:created>
  <dcterms:modified xsi:type="dcterms:W3CDTF">2016-02-23T18:36:03Z</dcterms:modified>
</cp:coreProperties>
</file>